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9" r:id="rId3"/>
    <p:sldId id="330" r:id="rId4"/>
    <p:sldId id="331" r:id="rId5"/>
    <p:sldId id="332" r:id="rId6"/>
    <p:sldId id="333" r:id="rId7"/>
    <p:sldId id="334" r:id="rId8"/>
    <p:sldId id="319" r:id="rId9"/>
    <p:sldId id="335" r:id="rId10"/>
    <p:sldId id="320" r:id="rId11"/>
    <p:sldId id="336" r:id="rId12"/>
    <p:sldId id="321" r:id="rId13"/>
    <p:sldId id="337" r:id="rId14"/>
    <p:sldId id="322" r:id="rId15"/>
    <p:sldId id="338" r:id="rId16"/>
    <p:sldId id="271" r:id="rId17"/>
    <p:sldId id="339" r:id="rId18"/>
    <p:sldId id="323" r:id="rId19"/>
    <p:sldId id="340" r:id="rId20"/>
    <p:sldId id="324" r:id="rId21"/>
    <p:sldId id="341" r:id="rId22"/>
    <p:sldId id="325" r:id="rId23"/>
    <p:sldId id="342" r:id="rId24"/>
    <p:sldId id="326" r:id="rId25"/>
    <p:sldId id="343" r:id="rId26"/>
    <p:sldId id="327" r:id="rId27"/>
    <p:sldId id="344" r:id="rId28"/>
    <p:sldId id="318" r:id="rId29"/>
    <p:sldId id="345" r:id="rId30"/>
    <p:sldId id="268" r:id="rId31"/>
    <p:sldId id="346" r:id="rId32"/>
    <p:sldId id="280" r:id="rId33"/>
    <p:sldId id="347" r:id="rId34"/>
    <p:sldId id="266" r:id="rId35"/>
    <p:sldId id="348" r:id="rId36"/>
    <p:sldId id="291" r:id="rId37"/>
    <p:sldId id="349" r:id="rId38"/>
    <p:sldId id="281" r:id="rId39"/>
    <p:sldId id="350" r:id="rId40"/>
    <p:sldId id="279" r:id="rId41"/>
    <p:sldId id="351" r:id="rId42"/>
    <p:sldId id="282" r:id="rId43"/>
    <p:sldId id="352" r:id="rId44"/>
    <p:sldId id="283" r:id="rId45"/>
    <p:sldId id="353" r:id="rId46"/>
    <p:sldId id="284" r:id="rId47"/>
    <p:sldId id="354" r:id="rId48"/>
    <p:sldId id="317" r:id="rId49"/>
    <p:sldId id="355" r:id="rId50"/>
    <p:sldId id="310" r:id="rId51"/>
    <p:sldId id="356" r:id="rId52"/>
    <p:sldId id="328" r:id="rId53"/>
    <p:sldId id="357" r:id="rId54"/>
    <p:sldId id="298" r:id="rId55"/>
    <p:sldId id="358" r:id="rId56"/>
    <p:sldId id="297" r:id="rId57"/>
    <p:sldId id="359" r:id="rId58"/>
    <p:sldId id="299" r:id="rId59"/>
    <p:sldId id="360" r:id="rId60"/>
    <p:sldId id="361" r:id="rId6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6" autoAdjust="0"/>
    <p:restoredTop sz="94675" autoAdjust="0"/>
  </p:normalViewPr>
  <p:slideViewPr>
    <p:cSldViewPr>
      <p:cViewPr varScale="1">
        <p:scale>
          <a:sx n="111" d="100"/>
          <a:sy n="111" d="100"/>
        </p:scale>
        <p:origin x="360" y="138"/>
      </p:cViewPr>
      <p:guideLst>
        <p:guide orient="horz" pos="2160"/>
        <p:guide pos="3831"/>
      </p:guideLst>
    </p:cSldViewPr>
  </p:slideViewPr>
  <p:notesTextViewPr>
    <p:cViewPr>
      <p:scale>
        <a:sx n="1" d="1"/>
        <a:sy n="1" d="1"/>
      </p:scale>
      <p:origin x="0" y="0"/>
    </p:cViewPr>
  </p:notesTextViewPr>
  <p:sorterViewPr>
    <p:cViewPr varScale="1">
      <p:scale>
        <a:sx n="1" d="1"/>
        <a:sy n="1" d="1"/>
      </p:scale>
      <p:origin x="0" y="-11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A5718A-FEDD-45A2-AE06-586BC2C22A65}"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4280698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5718A-FEDD-45A2-AE06-586BC2C22A65}"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1544642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5718A-FEDD-45A2-AE06-586BC2C22A65}"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100812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5718A-FEDD-45A2-AE06-586BC2C22A65}"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90294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A5718A-FEDD-45A2-AE06-586BC2C22A65}"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378070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A5718A-FEDD-45A2-AE06-586BC2C22A65}"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547235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A5718A-FEDD-45A2-AE06-586BC2C22A65}"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298610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A5718A-FEDD-45A2-AE06-586BC2C22A65}"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269662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A5718A-FEDD-45A2-AE06-586BC2C22A65}"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259839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A5718A-FEDD-45A2-AE06-586BC2C22A65}"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53438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A5718A-FEDD-45A2-AE06-586BC2C22A65}"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816D7-1DFF-47C1-80ED-E15C390226B7}" type="slidenum">
              <a:rPr lang="en-US" smtClean="0"/>
              <a:t>‹#›</a:t>
            </a:fld>
            <a:endParaRPr lang="en-US"/>
          </a:p>
        </p:txBody>
      </p:sp>
    </p:spTree>
    <p:extLst>
      <p:ext uri="{BB962C8B-B14F-4D97-AF65-F5344CB8AC3E}">
        <p14:creationId xmlns:p14="http://schemas.microsoft.com/office/powerpoint/2010/main" val="276485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5718A-FEDD-45A2-AE06-586BC2C22A65}" type="datetimeFigureOut">
              <a:rPr lang="en-US" smtClean="0"/>
              <a:t>1/18/2022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816D7-1DFF-47C1-80ED-E15C390226B7}" type="slidenum">
              <a:rPr lang="en-US" smtClean="0"/>
              <a:t>‹#›</a:t>
            </a:fld>
            <a:endParaRPr lang="en-US"/>
          </a:p>
        </p:txBody>
      </p:sp>
    </p:spTree>
    <p:extLst>
      <p:ext uri="{BB962C8B-B14F-4D97-AF65-F5344CB8AC3E}">
        <p14:creationId xmlns:p14="http://schemas.microsoft.com/office/powerpoint/2010/main" val="883433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www.youtube.com/watch?v=hYmEoxnJgw8"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www.youtube.com/watch?v=hYmEoxnJgw8"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sutori.com/en/story/sui-dai-da-yun-he-the-grand-canal-in-the-sui-dynasty--awo2dobFs5hTxRinho3BuKhv"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5046" y="1"/>
            <a:ext cx="3170273" cy="621880"/>
          </a:xfrm>
          <a:prstGeom prst="rect">
            <a:avLst/>
          </a:prstGeom>
          <a:gradFill rotWithShape="1">
            <a:gsLst>
              <a:gs pos="0">
                <a:srgbClr val="C96731">
                  <a:tint val="80000"/>
                  <a:satMod val="107000"/>
                  <a:lumMod val="103000"/>
                </a:srgbClr>
              </a:gs>
              <a:gs pos="100000">
                <a:srgbClr val="C96731">
                  <a:tint val="82000"/>
                  <a:satMod val="109000"/>
                  <a:lumMod val="103000"/>
                </a:srgbClr>
              </a:gs>
            </a:gsLst>
            <a:lin ang="5400000" scaled="0"/>
          </a:gradFill>
          <a:ln w="6350" cap="flat" cmpd="sng" algn="ctr">
            <a:solidFill>
              <a:srgbClr val="C96731"/>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zh-CN" altLang="en-US" sz="2800" dirty="0">
                <a:solidFill>
                  <a:srgbClr val="000000"/>
                </a:solidFill>
                <a:latin typeface="Adobe 繁黑體 Std B" pitchFamily="34" charset="-128"/>
                <a:ea typeface="Adobe 繁黑體 Std B" pitchFamily="34" charset="-128"/>
              </a:rPr>
              <a:t>主題</a:t>
            </a:r>
            <a:r>
              <a:rPr lang="zh-CN" altLang="en-US" sz="2800" dirty="0" smtClean="0">
                <a:solidFill>
                  <a:srgbClr val="000000"/>
                </a:solidFill>
                <a:latin typeface="Adobe 繁黑體 Std B" pitchFamily="34" charset="-128"/>
                <a:ea typeface="Adobe 繁黑體 Std B" pitchFamily="34" charset="-128"/>
              </a:rPr>
              <a:t>：隋代大運河</a:t>
            </a:r>
            <a:endParaRPr lang="en-US" sz="2800" dirty="0">
              <a:solidFill>
                <a:srgbClr val="000000"/>
              </a:solidFill>
              <a:latin typeface="Adobe 繁黑體 Std B" pitchFamily="34" charset="-128"/>
              <a:ea typeface="Adobe 繁黑體 Std B" pitchFamily="34" charset="-128"/>
            </a:endParaRPr>
          </a:p>
        </p:txBody>
      </p:sp>
      <p:sp>
        <p:nvSpPr>
          <p:cNvPr id="5" name="TextBox 4"/>
          <p:cNvSpPr txBox="1"/>
          <p:nvPr/>
        </p:nvSpPr>
        <p:spPr>
          <a:xfrm>
            <a:off x="23036" y="990602"/>
            <a:ext cx="909881" cy="461665"/>
          </a:xfrm>
          <a:prstGeom prst="rect">
            <a:avLst/>
          </a:prstGeom>
          <a:solidFill>
            <a:srgbClr val="C96731">
              <a:lumMod val="20000"/>
              <a:lumOff val="80000"/>
            </a:srgbClr>
          </a:solidFill>
        </p:spPr>
        <p:txBody>
          <a:bodyPr wrap="square" rtlCol="0">
            <a:spAutoFit/>
          </a:bodyPr>
          <a:lstStyle/>
          <a:p>
            <a:pPr defTabSz="457200">
              <a:defRPr/>
            </a:pPr>
            <a:r>
              <a:rPr lang="zh-CN" altLang="en-US" sz="2400" kern="0" dirty="0">
                <a:solidFill>
                  <a:srgbClr val="000000"/>
                </a:solidFill>
                <a:latin typeface="Adobe 繁黑體 Std B" pitchFamily="34" charset="-128"/>
                <a:ea typeface="Adobe 繁黑體 Std B" pitchFamily="34" charset="-128"/>
              </a:rPr>
              <a:t>總論</a:t>
            </a:r>
            <a:endParaRPr lang="zh-HK" altLang="en-US" sz="2400" kern="0" dirty="0">
              <a:solidFill>
                <a:srgbClr val="000000"/>
              </a:solidFill>
              <a:latin typeface="Adobe 繁黑體 Std B" pitchFamily="34" charset="-128"/>
              <a:ea typeface="Adobe 繁黑體 Std B" pitchFamily="34" charset="-128"/>
            </a:endParaRPr>
          </a:p>
        </p:txBody>
      </p:sp>
      <p:sp>
        <p:nvSpPr>
          <p:cNvPr id="7" name="TextBox 6"/>
          <p:cNvSpPr txBox="1"/>
          <p:nvPr/>
        </p:nvSpPr>
        <p:spPr>
          <a:xfrm>
            <a:off x="365919" y="4495800"/>
            <a:ext cx="6948213" cy="1077218"/>
          </a:xfrm>
          <a:prstGeom prst="rect">
            <a:avLst/>
          </a:prstGeom>
          <a:noFill/>
          <a:ln>
            <a:solidFill>
              <a:schemeClr val="accent2">
                <a:lumMod val="50000"/>
              </a:schemeClr>
            </a:solidFill>
          </a:ln>
        </p:spPr>
        <p:txBody>
          <a:bodyPr wrap="square" rtlCol="0">
            <a:spAutoFit/>
          </a:bodyPr>
          <a:lstStyle/>
          <a:p>
            <a:r>
              <a:rPr lang="zh-CN" altLang="en-US" sz="1600" dirty="0">
                <a:latin typeface="宋体" panose="02010600030101010101" pitchFamily="2" charset="-122"/>
                <a:ea typeface="宋体" panose="02010600030101010101" pitchFamily="2" charset="-122"/>
              </a:rPr>
              <a:t>在</a:t>
            </a:r>
            <a:r>
              <a:rPr lang="zh-TW" altLang="en-US" sz="1600" dirty="0">
                <a:latin typeface="宋体" panose="02010600030101010101" pitchFamily="2" charset="-122"/>
                <a:ea typeface="宋体" panose="02010600030101010101" pitchFamily="2" charset="-122"/>
              </a:rPr>
              <a:t>本課題</a:t>
            </a:r>
            <a:r>
              <a:rPr lang="zh-CN" altLang="en-US" sz="1600" dirty="0">
                <a:latin typeface="宋体" panose="02010600030101010101" pitchFamily="2" charset="-122"/>
                <a:ea typeface="宋体" panose="02010600030101010101" pitchFamily="2" charset="-122"/>
              </a:rPr>
              <a:t>，</a:t>
            </a:r>
            <a:r>
              <a:rPr lang="zh-TW" altLang="en-US" sz="1600" dirty="0">
                <a:latin typeface="宋体" panose="02010600030101010101" pitchFamily="2" charset="-122"/>
                <a:ea typeface="宋体" panose="02010600030101010101" pitchFamily="2" charset="-122"/>
              </a:rPr>
              <a:t>你</a:t>
            </a:r>
            <a:r>
              <a:rPr lang="zh-CN" altLang="en-US" sz="1600" dirty="0">
                <a:latin typeface="宋体" panose="02010600030101010101" pitchFamily="2" charset="-122"/>
                <a:ea typeface="宋体" panose="02010600030101010101" pitchFamily="2" charset="-122"/>
              </a:rPr>
              <a:t>將可以學到：</a:t>
            </a:r>
            <a:endParaRPr lang="en-US" altLang="zh-CN" sz="1600" dirty="0">
              <a:latin typeface="宋体" panose="02010600030101010101" pitchFamily="2" charset="-122"/>
              <a:ea typeface="宋体" panose="02010600030101010101" pitchFamily="2" charset="-122"/>
            </a:endParaRPr>
          </a:p>
          <a:p>
            <a:pPr marL="342900" indent="-342900">
              <a:buAutoNum type="arabicPeriod"/>
            </a:pPr>
            <a:r>
              <a:rPr lang="zh-CN" altLang="en-US" sz="1600" dirty="0">
                <a:latin typeface="宋体" panose="02010600030101010101" pitchFamily="2" charset="-122"/>
                <a:ea typeface="宋体" panose="02010600030101010101" pitchFamily="2" charset="-122"/>
              </a:rPr>
              <a:t>什</a:t>
            </a:r>
            <a:r>
              <a:rPr lang="zh-CN" altLang="en-US" sz="1600" dirty="0" smtClean="0">
                <a:latin typeface="宋体" panose="02010600030101010101" pitchFamily="2" charset="-122"/>
                <a:ea typeface="宋体" panose="02010600030101010101" pitchFamily="2" charset="-122"/>
              </a:rPr>
              <a:t>麼是運河</a:t>
            </a:r>
            <a:endParaRPr lang="en-US" altLang="zh-CN" sz="1600" dirty="0">
              <a:latin typeface="宋体" panose="02010600030101010101" pitchFamily="2" charset="-122"/>
              <a:ea typeface="宋体" panose="02010600030101010101" pitchFamily="2" charset="-122"/>
            </a:endParaRPr>
          </a:p>
          <a:p>
            <a:pPr marL="342900" indent="-342900">
              <a:buFontTx/>
              <a:buAutoNum type="arabicPeriod"/>
            </a:pPr>
            <a:r>
              <a:rPr lang="zh-CN" altLang="en-US" sz="1600" dirty="0" smtClean="0">
                <a:latin typeface="宋体" panose="02010600030101010101" pitchFamily="2" charset="-122"/>
                <a:ea typeface="宋体" panose="02010600030101010101" pitchFamily="2" charset="-122"/>
              </a:rPr>
              <a:t>隋代建築運河的經過</a:t>
            </a:r>
            <a:endParaRPr lang="en-US" altLang="zh-CN" sz="1600" dirty="0" smtClean="0">
              <a:latin typeface="宋体" panose="02010600030101010101" pitchFamily="2" charset="-122"/>
              <a:ea typeface="宋体" panose="02010600030101010101" pitchFamily="2" charset="-122"/>
            </a:endParaRPr>
          </a:p>
          <a:p>
            <a:pPr marL="342900" indent="-342900">
              <a:buFontTx/>
              <a:buAutoNum type="arabicPeriod"/>
            </a:pPr>
            <a:r>
              <a:rPr lang="zh-CN" altLang="en-US" sz="1600" dirty="0" smtClean="0">
                <a:latin typeface="宋体" panose="02010600030101010101" pitchFamily="2" charset="-122"/>
                <a:ea typeface="宋体" panose="02010600030101010101" pitchFamily="2" charset="-122"/>
              </a:rPr>
              <a:t>隋代建築運河的影響</a:t>
            </a:r>
            <a:endParaRPr lang="en-US" altLang="zh-CN" sz="1600" dirty="0">
              <a:latin typeface="宋体" panose="02010600030101010101" pitchFamily="2" charset="-122"/>
              <a:ea typeface="宋体" panose="02010600030101010101" pitchFamily="2" charset="-122"/>
            </a:endParaRPr>
          </a:p>
        </p:txBody>
      </p:sp>
      <p:sp>
        <p:nvSpPr>
          <p:cNvPr id="8" name="Rectangle 7"/>
          <p:cNvSpPr/>
          <p:nvPr/>
        </p:nvSpPr>
        <p:spPr>
          <a:xfrm>
            <a:off x="120857" y="6107668"/>
            <a:ext cx="1912769" cy="369332"/>
          </a:xfrm>
          <a:prstGeom prst="rect">
            <a:avLst/>
          </a:prstGeom>
        </p:spPr>
        <p:txBody>
          <a:bodyPr wrap="none">
            <a:spAutoFit/>
          </a:bodyPr>
          <a:lstStyle/>
          <a:p>
            <a:r>
              <a:rPr lang="zh-TW" altLang="en-US" dirty="0"/>
              <a:t>教學節數建議</a:t>
            </a:r>
            <a:r>
              <a:rPr lang="zh-TW" altLang="en-US" dirty="0" smtClean="0"/>
              <a:t>：</a:t>
            </a:r>
            <a:r>
              <a:rPr lang="en-US" altLang="zh-TW" dirty="0" smtClean="0"/>
              <a:t>4</a:t>
            </a:r>
            <a:endParaRPr lang="en-US" altLang="zh-TW" dirty="0"/>
          </a:p>
        </p:txBody>
      </p:sp>
      <p:sp>
        <p:nvSpPr>
          <p:cNvPr id="9" name="TextBox 8"/>
          <p:cNvSpPr txBox="1"/>
          <p:nvPr/>
        </p:nvSpPr>
        <p:spPr>
          <a:xfrm>
            <a:off x="7677160" y="6477000"/>
            <a:ext cx="2660402" cy="338554"/>
          </a:xfrm>
          <a:prstGeom prst="rect">
            <a:avLst/>
          </a:prstGeom>
          <a:noFill/>
        </p:spPr>
        <p:txBody>
          <a:bodyPr wrap="square" rtlCol="0">
            <a:spAutoFit/>
          </a:bodyPr>
          <a:lstStyle/>
          <a:p>
            <a:r>
              <a:rPr lang="zh-CN" altLang="en-US" sz="1600" b="1" dirty="0">
                <a:solidFill>
                  <a:schemeClr val="bg1"/>
                </a:solidFill>
              </a:rPr>
              <a:t>孝文帝像（百度百科）</a:t>
            </a:r>
            <a:endParaRPr lang="en-US" sz="1600" b="1" dirty="0">
              <a:solidFill>
                <a:schemeClr val="bg1"/>
              </a:solidFill>
            </a:endParaRPr>
          </a:p>
        </p:txBody>
      </p:sp>
      <p:sp>
        <p:nvSpPr>
          <p:cNvPr id="11" name="TextBox 10"/>
          <p:cNvSpPr txBox="1"/>
          <p:nvPr/>
        </p:nvSpPr>
        <p:spPr>
          <a:xfrm>
            <a:off x="228035" y="1452266"/>
            <a:ext cx="7911802" cy="1477328"/>
          </a:xfrm>
          <a:prstGeom prst="rect">
            <a:avLst/>
          </a:prstGeom>
          <a:noFill/>
          <a:ln>
            <a:solidFill>
              <a:schemeClr val="accent2">
                <a:lumMod val="50000"/>
              </a:schemeClr>
            </a:solidFill>
          </a:ln>
        </p:spPr>
        <p:txBody>
          <a:bodyPr wrap="square" rtlCol="0">
            <a:spAutoFit/>
          </a:bodyPr>
          <a:lstStyle/>
          <a:p>
            <a:pPr lvl="0"/>
            <a:r>
              <a:rPr lang="zh-CN" altLang="en-US" dirty="0"/>
              <a:t>中國的河流都是由</a:t>
            </a:r>
            <a:r>
              <a:rPr lang="zh-CN" altLang="en-US" dirty="0" smtClean="0"/>
              <a:t>西</a:t>
            </a:r>
            <a:r>
              <a:rPr lang="zh-TW" altLang="en-US" dirty="0" smtClean="0">
                <a:latin typeface="SimSun" panose="02010600030101010101" pitchFamily="2" charset="-122"/>
                <a:ea typeface="SimSun" panose="02010600030101010101" pitchFamily="2" charset="-122"/>
              </a:rPr>
              <a:t>流向</a:t>
            </a:r>
            <a:r>
              <a:rPr lang="zh-CN" altLang="en-US" dirty="0" smtClean="0"/>
              <a:t>東的</a:t>
            </a:r>
            <a:r>
              <a:rPr lang="zh-TW" altLang="en-US" dirty="0" smtClean="0">
                <a:latin typeface="SimSun" panose="02010600030101010101" pitchFamily="2" charset="-122"/>
                <a:ea typeface="SimSun" panose="02010600030101010101" pitchFamily="2" charset="-122"/>
              </a:rPr>
              <a:t>。</a:t>
            </a:r>
            <a:r>
              <a:rPr lang="zh-CN" altLang="en-US" dirty="0" smtClean="0"/>
              <a:t>在隋朝，</a:t>
            </a:r>
            <a:r>
              <a:rPr lang="zh-CN" altLang="en-US" dirty="0"/>
              <a:t>為了把江南所生產的糧食，源源不絕地運送到首都大興，以及北方的軍事邊</a:t>
            </a:r>
            <a:r>
              <a:rPr lang="zh-CN" altLang="en-US" dirty="0" smtClean="0"/>
              <a:t>鎮，建築了五條運河</a:t>
            </a:r>
            <a:r>
              <a:rPr lang="zh-TW" altLang="en-US" dirty="0" smtClean="0">
                <a:latin typeface="SimSun" panose="02010600030101010101" pitchFamily="2" charset="-122"/>
                <a:ea typeface="SimSun" panose="02010600030101010101" pitchFamily="2" charset="-122"/>
              </a:rPr>
              <a:t> 。</a:t>
            </a:r>
            <a:r>
              <a:rPr lang="zh-CN" altLang="en-US" dirty="0" smtClean="0"/>
              <a:t>這種人工河道，將農業富庶的江南，連接到首都大興（長安）這個西面的政治中心，和涿郡（北京）這個北面的邊境重鎮，對隋帝國的穩定和統一起了非常重要的作用，同時也推動了東西和南北經濟的發展。</a:t>
            </a:r>
            <a:endParaRPr lang="en-US" altLang="zh-CN"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867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 y="9808"/>
            <a:ext cx="12095764" cy="636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319" y="1447800"/>
            <a:ext cx="103337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23319" y="1143000"/>
            <a:ext cx="1981200" cy="523220"/>
          </a:xfrm>
          <a:prstGeom prst="rect">
            <a:avLst/>
          </a:prstGeom>
          <a:noFill/>
        </p:spPr>
        <p:txBody>
          <a:bodyPr wrap="square" rtlCol="0">
            <a:spAutoFit/>
          </a:bodyPr>
          <a:lstStyle/>
          <a:p>
            <a:r>
              <a:rPr lang="zh-CN" altLang="en-US" sz="2800" b="1" dirty="0" smtClean="0">
                <a:solidFill>
                  <a:srgbClr val="FF0000"/>
                </a:solidFill>
                <a:latin typeface="文鼎誰的字體" panose="02010609010101010101" pitchFamily="49" charset="-120"/>
                <a:ea typeface="文鼎誰的字體" panose="02010609010101010101" pitchFamily="49" charset="-120"/>
                <a:cs typeface="文鼎誰的字體" panose="02010609010101010101" pitchFamily="49" charset="-120"/>
              </a:rPr>
              <a:t>蘇伊士運河</a:t>
            </a:r>
            <a:endParaRPr lang="en-US" sz="2800" b="1" dirty="0">
              <a:solidFill>
                <a:srgbClr val="FF0000"/>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sp>
        <p:nvSpPr>
          <p:cNvPr id="5" name="TextBox 4"/>
          <p:cNvSpPr txBox="1"/>
          <p:nvPr/>
        </p:nvSpPr>
        <p:spPr>
          <a:xfrm>
            <a:off x="7909719" y="5181599"/>
            <a:ext cx="2057399" cy="523220"/>
          </a:xfrm>
          <a:prstGeom prst="rect">
            <a:avLst/>
          </a:prstGeom>
          <a:noFill/>
        </p:spPr>
        <p:txBody>
          <a:bodyPr wrap="square" rtlCol="0">
            <a:spAutoFit/>
          </a:bodyPr>
          <a:lstStyle/>
          <a:p>
            <a:r>
              <a:rPr lang="zh-CN" altLang="en-US" sz="2800" b="1" dirty="0" smtClean="0">
                <a:solidFill>
                  <a:srgbClr val="FF0000"/>
                </a:solidFill>
                <a:latin typeface="文鼎誰的字體" panose="02010609010101010101" pitchFamily="49" charset="-120"/>
                <a:ea typeface="文鼎誰的字體" panose="02010609010101010101" pitchFamily="49" charset="-120"/>
                <a:cs typeface="文鼎誰的字體" panose="02010609010101010101" pitchFamily="49" charset="-120"/>
              </a:rPr>
              <a:t>巴拿馬運河</a:t>
            </a:r>
            <a:endParaRPr lang="en-US" sz="2800" b="1" dirty="0">
              <a:solidFill>
                <a:srgbClr val="FF0000"/>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sp>
        <p:nvSpPr>
          <p:cNvPr id="7" name="TextBox 1"/>
          <p:cNvSpPr txBox="1"/>
          <p:nvPr/>
        </p:nvSpPr>
        <p:spPr>
          <a:xfrm>
            <a:off x="31571" y="9808"/>
            <a:ext cx="2086948"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世界各地運河</a:t>
            </a:r>
            <a:endParaRPr lang="en-US" sz="2400" b="1" dirty="0">
              <a:latin typeface="微軟正黑體" panose="020B0604030504040204" pitchFamily="34" charset="-120"/>
              <a:ea typeface="微軟正黑體" panose="020B0604030504040204" pitchFamily="34" charset="-120"/>
            </a:endParaRPr>
          </a:p>
        </p:txBody>
      </p:sp>
      <p:sp>
        <p:nvSpPr>
          <p:cNvPr id="9" name="Oval Callout 1"/>
          <p:cNvSpPr/>
          <p:nvPr/>
        </p:nvSpPr>
        <p:spPr>
          <a:xfrm>
            <a:off x="5699919" y="1828800"/>
            <a:ext cx="2209800" cy="1714500"/>
          </a:xfrm>
          <a:prstGeom prst="wedgeEllipseCallout">
            <a:avLst>
              <a:gd name="adj1" fmla="val 49574"/>
              <a:gd name="adj2" fmla="val -57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bg1"/>
                </a:solidFill>
                <a:latin typeface="SimSun" panose="02010600030101010101" pitchFamily="2" charset="-122"/>
                <a:ea typeface="SimSun" panose="02010600030101010101" pitchFamily="2" charset="-122"/>
              </a:rPr>
              <a:t>你知道</a:t>
            </a:r>
            <a:r>
              <a:rPr lang="zh-CN" altLang="en-US" sz="1400" dirty="0" smtClean="0">
                <a:solidFill>
                  <a:schemeClr val="bg1"/>
                </a:solidFill>
                <a:latin typeface="SimSun" panose="02010600030101010101" pitchFamily="2" charset="-122"/>
                <a:ea typeface="SimSun" panose="02010600030101010101" pitchFamily="2" charset="-122"/>
              </a:rPr>
              <a:t>世界最有名</a:t>
            </a:r>
            <a:r>
              <a:rPr lang="zh-TW" altLang="en-US" sz="1400" dirty="0" smtClean="0">
                <a:solidFill>
                  <a:schemeClr val="bg1"/>
                </a:solidFill>
                <a:latin typeface="SimSun" panose="02010600030101010101" pitchFamily="2" charset="-122"/>
                <a:ea typeface="SimSun" panose="02010600030101010101" pitchFamily="2" charset="-122"/>
              </a:rPr>
              <a:t>是哪兩條</a:t>
            </a:r>
            <a:r>
              <a:rPr lang="zh-CN" altLang="en-US" sz="1400" dirty="0" smtClean="0">
                <a:solidFill>
                  <a:schemeClr val="bg1"/>
                </a:solidFill>
              </a:rPr>
              <a:t>運河</a:t>
            </a:r>
            <a:r>
              <a:rPr lang="zh-TW" altLang="en-US" sz="1400" dirty="0" smtClean="0">
                <a:solidFill>
                  <a:schemeClr val="bg1"/>
                </a:solidFill>
              </a:rPr>
              <a:t>？它們的名字</a:t>
            </a:r>
            <a:r>
              <a:rPr lang="zh-CN" altLang="en-US" sz="1400" dirty="0" smtClean="0">
                <a:solidFill>
                  <a:schemeClr val="bg1"/>
                </a:solidFill>
              </a:rPr>
              <a:t>分別是蘇伊士運河和巴拿馬運河。請把它們填</a:t>
            </a:r>
            <a:r>
              <a:rPr lang="zh-TW" altLang="en-US" sz="1400" dirty="0" smtClean="0">
                <a:solidFill>
                  <a:schemeClr val="bg1"/>
                </a:solidFill>
                <a:latin typeface="SimSun" panose="02010600030101010101" pitchFamily="2" charset="-122"/>
                <a:ea typeface="SimSun" panose="02010600030101010101" pitchFamily="2" charset="-122"/>
              </a:rPr>
              <a:t>在</a:t>
            </a:r>
            <a:r>
              <a:rPr lang="zh-CN" altLang="en-US" sz="1400" dirty="0" smtClean="0">
                <a:solidFill>
                  <a:schemeClr val="bg1"/>
                </a:solidFill>
              </a:rPr>
              <a:t>地圖</a:t>
            </a:r>
            <a:r>
              <a:rPr lang="zh-TW" altLang="en-US" sz="1400" dirty="0" smtClean="0">
                <a:solidFill>
                  <a:schemeClr val="bg1"/>
                </a:solidFill>
                <a:latin typeface="SimSun" panose="02010600030101010101" pitchFamily="2" charset="-122"/>
                <a:ea typeface="SimSun" panose="02010600030101010101" pitchFamily="2" charset="-122"/>
              </a:rPr>
              <a:t>適當的位置</a:t>
            </a:r>
            <a:r>
              <a:rPr lang="zh-CN" altLang="en-US" sz="1400" dirty="0" smtClean="0">
                <a:solidFill>
                  <a:schemeClr val="bg1"/>
                </a:solidFill>
              </a:rPr>
              <a:t>上。</a:t>
            </a:r>
            <a:endParaRPr lang="en-US" sz="1400" dirty="0">
              <a:solidFill>
                <a:schemeClr val="bg1"/>
              </a:solidFill>
            </a:endParaRPr>
          </a:p>
        </p:txBody>
      </p:sp>
      <p:sp>
        <p:nvSpPr>
          <p:cNvPr id="4" name="文字方塊 3"/>
          <p:cNvSpPr txBox="1"/>
          <p:nvPr/>
        </p:nvSpPr>
        <p:spPr>
          <a:xfrm>
            <a:off x="137319" y="5029200"/>
            <a:ext cx="3262432" cy="1077218"/>
          </a:xfrm>
          <a:prstGeom prst="rect">
            <a:avLst/>
          </a:prstGeom>
          <a:noFill/>
        </p:spPr>
        <p:txBody>
          <a:bodyPr wrap="none" rtlCol="0">
            <a:spAutoFit/>
          </a:bodyPr>
          <a:lstStyle/>
          <a:p>
            <a:r>
              <a:rPr lang="zh-TW" altLang="en-US" sz="1600" dirty="0" smtClean="0">
                <a:latin typeface="SimSun" panose="02010600030101010101" pitchFamily="2" charset="-122"/>
                <a:ea typeface="SimSun" panose="02010600030101010101" pitchFamily="2" charset="-122"/>
              </a:rPr>
              <a:t>問題思考：</a:t>
            </a:r>
            <a:endParaRPr lang="en-US" altLang="zh-TW" sz="1600" dirty="0" smtClean="0">
              <a:latin typeface="SimSun" panose="02010600030101010101" pitchFamily="2" charset="-122"/>
              <a:ea typeface="SimSun" panose="02010600030101010101" pitchFamily="2" charset="-122"/>
            </a:endParaRPr>
          </a:p>
          <a:p>
            <a:r>
              <a:rPr lang="zh-TW" altLang="en-US" sz="1600" dirty="0" smtClean="0">
                <a:latin typeface="SimSun" panose="02010600030101010101" pitchFamily="2" charset="-122"/>
                <a:ea typeface="SimSun" panose="02010600030101010101" pitchFamily="2" charset="-122"/>
              </a:rPr>
              <a:t>這兩條運河在交通上有什麼作用？</a:t>
            </a:r>
            <a:endParaRPr lang="en-US" altLang="zh-TW" sz="1600" dirty="0" smtClean="0">
              <a:latin typeface="SimSun" panose="02010600030101010101" pitchFamily="2" charset="-122"/>
              <a:ea typeface="SimSun" panose="02010600030101010101" pitchFamily="2" charset="-122"/>
            </a:endParaRPr>
          </a:p>
          <a:p>
            <a:r>
              <a:rPr lang="zh-TW" altLang="en-US" sz="1600" dirty="0" smtClean="0">
                <a:latin typeface="SimSun" panose="02010600030101010101" pitchFamily="2" charset="-122"/>
                <a:ea typeface="SimSun" panose="02010600030101010101" pitchFamily="2" charset="-122"/>
              </a:rPr>
              <a:t>蘇伊士運河：</a:t>
            </a:r>
            <a:endParaRPr lang="en-US" altLang="zh-TW" sz="1600" dirty="0" smtClean="0">
              <a:latin typeface="SimSun" panose="02010600030101010101" pitchFamily="2" charset="-122"/>
              <a:ea typeface="SimSun" panose="02010600030101010101" pitchFamily="2" charset="-122"/>
            </a:endParaRPr>
          </a:p>
          <a:p>
            <a:r>
              <a:rPr lang="zh-TW" altLang="en-US" sz="1600" dirty="0" smtClean="0">
                <a:latin typeface="SimSun" panose="02010600030101010101" pitchFamily="2" charset="-122"/>
                <a:ea typeface="SimSun" panose="02010600030101010101" pitchFamily="2" charset="-122"/>
              </a:rPr>
              <a:t>巴拿馬運河：</a:t>
            </a:r>
            <a:endParaRPr lang="zh-HK" altLang="en-US" sz="1400" dirty="0">
              <a:solidFill>
                <a:srgbClr val="FF0000"/>
              </a:solidFill>
              <a:latin typeface="SimSun" panose="02010600030101010101" pitchFamily="2" charset="-122"/>
              <a:ea typeface="SimSun" panose="02010600030101010101" pitchFamily="2" charset="-122"/>
            </a:endParaRPr>
          </a:p>
        </p:txBody>
      </p:sp>
      <p:sp>
        <p:nvSpPr>
          <p:cNvPr id="2" name="文字方塊 1"/>
          <p:cNvSpPr txBox="1"/>
          <p:nvPr/>
        </p:nvSpPr>
        <p:spPr>
          <a:xfrm>
            <a:off x="1326953" y="5538896"/>
            <a:ext cx="4419600" cy="584775"/>
          </a:xfrm>
          <a:prstGeom prst="rect">
            <a:avLst/>
          </a:prstGeom>
          <a:noFill/>
        </p:spPr>
        <p:txBody>
          <a:bodyPr wrap="square" rtlCol="0">
            <a:spAutoFit/>
          </a:bodyPr>
          <a:lstStyle/>
          <a:p>
            <a:pPr lvl="0"/>
            <a:r>
              <a:rPr lang="zh-TW" altLang="en-US" sz="1400" dirty="0" smtClean="0">
                <a:solidFill>
                  <a:srgbClr val="FF0000"/>
                </a:solidFill>
                <a:latin typeface="SimSun" panose="02010600030101010101" pitchFamily="2" charset="-122"/>
                <a:ea typeface="SimSun" panose="02010600030101010101" pitchFamily="2" charset="-122"/>
              </a:rPr>
              <a:t>連結</a:t>
            </a:r>
            <a:r>
              <a:rPr lang="zh-TW" altLang="en-US" sz="1400" dirty="0">
                <a:solidFill>
                  <a:srgbClr val="FF0000"/>
                </a:solidFill>
                <a:latin typeface="SimSun" panose="02010600030101010101" pitchFamily="2" charset="-122"/>
                <a:ea typeface="SimSun" panose="02010600030101010101" pitchFamily="2" charset="-122"/>
              </a:rPr>
              <a:t>了歐洲與亞洲，船隻不必繞過非洲南端的好望角。</a:t>
            </a:r>
            <a:endParaRPr lang="en-US" altLang="zh-TW" sz="1400" dirty="0">
              <a:solidFill>
                <a:srgbClr val="FF0000"/>
              </a:solidFill>
              <a:latin typeface="SimSun" panose="02010600030101010101" pitchFamily="2" charset="-122"/>
              <a:ea typeface="SimSun" panose="02010600030101010101" pitchFamily="2" charset="-122"/>
            </a:endParaRPr>
          </a:p>
          <a:p>
            <a:endParaRPr lang="zh-HK" altLang="en-US" dirty="0"/>
          </a:p>
        </p:txBody>
      </p:sp>
      <p:sp>
        <p:nvSpPr>
          <p:cNvPr id="10" name="文字方塊 9"/>
          <p:cNvSpPr txBox="1"/>
          <p:nvPr/>
        </p:nvSpPr>
        <p:spPr>
          <a:xfrm>
            <a:off x="1326953" y="5776369"/>
            <a:ext cx="4947953" cy="584775"/>
          </a:xfrm>
          <a:prstGeom prst="rect">
            <a:avLst/>
          </a:prstGeom>
          <a:noFill/>
        </p:spPr>
        <p:txBody>
          <a:bodyPr wrap="square" rtlCol="0">
            <a:spAutoFit/>
          </a:bodyPr>
          <a:lstStyle/>
          <a:p>
            <a:pPr lvl="0"/>
            <a:r>
              <a:rPr lang="zh-TW" altLang="en-US" sz="1400" dirty="0">
                <a:solidFill>
                  <a:srgbClr val="FF0000"/>
                </a:solidFill>
                <a:latin typeface="SimSun" panose="02010600030101010101" pitchFamily="2" charset="-122"/>
                <a:ea typeface="SimSun" panose="02010600030101010101" pitchFamily="2" charset="-122"/>
              </a:rPr>
              <a:t>連接太平洋與大西洋，船隻不必繞過南美洲的南端合恩角。</a:t>
            </a:r>
            <a:endParaRPr lang="en-US" altLang="zh-TW" sz="1400" dirty="0">
              <a:solidFill>
                <a:srgbClr val="FF0000"/>
              </a:solidFill>
              <a:latin typeface="SimSun" panose="02010600030101010101" pitchFamily="2" charset="-122"/>
              <a:ea typeface="SimSun" panose="02010600030101010101" pitchFamily="2" charset="-122"/>
            </a:endParaRPr>
          </a:p>
          <a:p>
            <a:endParaRPr lang="zh-HK" altLang="en-US" dirty="0"/>
          </a:p>
        </p:txBody>
      </p:sp>
      <p:sp>
        <p:nvSpPr>
          <p:cNvPr id="6" name="橢圓 5"/>
          <p:cNvSpPr/>
          <p:nvPr/>
        </p:nvSpPr>
        <p:spPr>
          <a:xfrm>
            <a:off x="975519" y="47244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2" name="橢圓 11"/>
          <p:cNvSpPr/>
          <p:nvPr/>
        </p:nvSpPr>
        <p:spPr>
          <a:xfrm>
            <a:off x="11262519" y="576918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 name="矩形 7"/>
          <p:cNvSpPr/>
          <p:nvPr/>
        </p:nvSpPr>
        <p:spPr>
          <a:xfrm>
            <a:off x="670719" y="4337384"/>
            <a:ext cx="914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mn-ea"/>
              </a:rPr>
              <a:t>好望角</a:t>
            </a:r>
            <a:endParaRPr lang="zh-HK" altLang="en-US" dirty="0">
              <a:solidFill>
                <a:schemeClr val="tx1"/>
              </a:solidFill>
              <a:latin typeface="+mn-ea"/>
            </a:endParaRPr>
          </a:p>
        </p:txBody>
      </p:sp>
      <p:sp>
        <p:nvSpPr>
          <p:cNvPr id="14" name="矩形 13"/>
          <p:cNvSpPr/>
          <p:nvPr/>
        </p:nvSpPr>
        <p:spPr>
          <a:xfrm>
            <a:off x="10957719" y="5954456"/>
            <a:ext cx="914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mn-ea"/>
              </a:rPr>
              <a:t>合恩角</a:t>
            </a:r>
            <a:endParaRPr lang="zh-HK" altLang="en-US" dirty="0">
              <a:solidFill>
                <a:schemeClr val="tx1"/>
              </a:solidFill>
              <a:latin typeface="+mn-ea"/>
            </a:endParaRPr>
          </a:p>
        </p:txBody>
      </p:sp>
    </p:spTree>
    <p:extLst>
      <p:ext uri="{BB962C8B-B14F-4D97-AF65-F5344CB8AC3E}">
        <p14:creationId xmlns:p14="http://schemas.microsoft.com/office/powerpoint/2010/main" val="5694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animBg="1"/>
      <p:bldP spid="4" grpId="0"/>
      <p:bldP spid="2" grpId="0"/>
      <p:bldP spid="10" grpId="0"/>
      <p:bldP spid="6" grpId="0" animBg="1"/>
      <p:bldP spid="12" grpId="0" animBg="1"/>
      <p:bldP spid="8"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 y="54561"/>
            <a:ext cx="12010660" cy="631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319" y="1447800"/>
            <a:ext cx="103337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23319" y="1143000"/>
            <a:ext cx="1981200" cy="523220"/>
          </a:xfrm>
          <a:prstGeom prst="rect">
            <a:avLst/>
          </a:prstGeom>
          <a:noFill/>
        </p:spPr>
        <p:txBody>
          <a:bodyPr wrap="square" rtlCol="0">
            <a:spAutoFit/>
          </a:bodyPr>
          <a:lstStyle/>
          <a:p>
            <a:pPr algn="ctr"/>
            <a:r>
              <a:rPr lang="en-US" altLang="zh-CN" sz="2800" b="1" dirty="0">
                <a:solidFill>
                  <a:srgbClr val="FF0000"/>
                </a:solidFill>
                <a:latin typeface="Times New Roman" panose="02020603050405020304" pitchFamily="18" charset="0"/>
                <a:ea typeface="文鼎誰的字體" panose="02010609010101010101" pitchFamily="49" charset="-120"/>
                <a:cs typeface="Times New Roman" panose="02020603050405020304" pitchFamily="18" charset="0"/>
              </a:rPr>
              <a:t>Suez Canal</a:t>
            </a:r>
            <a:endParaRPr lang="en-US" sz="2800" b="1" dirty="0">
              <a:solidFill>
                <a:srgbClr val="FF0000"/>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sp>
        <p:nvSpPr>
          <p:cNvPr id="5" name="TextBox 4"/>
          <p:cNvSpPr txBox="1"/>
          <p:nvPr/>
        </p:nvSpPr>
        <p:spPr>
          <a:xfrm>
            <a:off x="7909719" y="4896397"/>
            <a:ext cx="2057399" cy="954107"/>
          </a:xfrm>
          <a:prstGeom prst="rect">
            <a:avLst/>
          </a:prstGeom>
          <a:noFill/>
        </p:spPr>
        <p:txBody>
          <a:bodyPr wrap="square" rtlCol="0">
            <a:spAutoFit/>
          </a:bodyPr>
          <a:lstStyle/>
          <a:p>
            <a:pPr algn="ctr"/>
            <a:r>
              <a:rPr lang="en-US" altLang="zh-CN" sz="2800" b="1" dirty="0">
                <a:solidFill>
                  <a:srgbClr val="FF0000"/>
                </a:solidFill>
                <a:latin typeface="Times New Roman" panose="02020603050405020304" pitchFamily="18" charset="0"/>
                <a:ea typeface="文鼎誰的字體" panose="02010609010101010101" pitchFamily="49" charset="-120"/>
                <a:cs typeface="Times New Roman" panose="02020603050405020304" pitchFamily="18" charset="0"/>
              </a:rPr>
              <a:t> Panama Canal</a:t>
            </a:r>
            <a:endParaRPr lang="en-US" sz="2800" b="1" dirty="0">
              <a:solidFill>
                <a:srgbClr val="FF0000"/>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sp>
        <p:nvSpPr>
          <p:cNvPr id="7" name="TextBox 1"/>
          <p:cNvSpPr txBox="1"/>
          <p:nvPr/>
        </p:nvSpPr>
        <p:spPr>
          <a:xfrm>
            <a:off x="31571" y="54561"/>
            <a:ext cx="3458548" cy="461665"/>
          </a:xfrm>
          <a:prstGeom prst="rect">
            <a:avLst/>
          </a:prstGeom>
          <a:solidFill>
            <a:schemeClr val="accent2">
              <a:lumMod val="40000"/>
              <a:lumOff val="60000"/>
            </a:schemeClr>
          </a:solidFill>
        </p:spPr>
        <p:txBody>
          <a:bodyPr wrap="square" rtlCol="0">
            <a:spAutoFit/>
          </a:bodyPr>
          <a:lstStyle/>
          <a:p>
            <a:r>
              <a:rPr lang="en-US" altLang="zh-HK" sz="2400" b="1" dirty="0">
                <a:latin typeface="Times New Roman" panose="02020603050405020304" pitchFamily="18" charset="0"/>
                <a:ea typeface="微軟正黑體" panose="020B0604030504040204" pitchFamily="34" charset="-120"/>
                <a:cs typeface="Times New Roman" panose="02020603050405020304" pitchFamily="18" charset="0"/>
              </a:rPr>
              <a:t>Canals around the world</a:t>
            </a:r>
          </a:p>
        </p:txBody>
      </p:sp>
      <p:sp>
        <p:nvSpPr>
          <p:cNvPr id="9" name="Oval Callout 1"/>
          <p:cNvSpPr/>
          <p:nvPr/>
        </p:nvSpPr>
        <p:spPr>
          <a:xfrm>
            <a:off x="5166519" y="1828800"/>
            <a:ext cx="2743200" cy="2209800"/>
          </a:xfrm>
          <a:prstGeom prst="wedgeEllipseCallout">
            <a:avLst>
              <a:gd name="adj1" fmla="val 49574"/>
              <a:gd name="adj2" fmla="val -57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Times New Roman" panose="02020603050405020304" pitchFamily="18" charset="0"/>
                <a:cs typeface="Times New Roman" panose="02020603050405020304" pitchFamily="18" charset="0"/>
              </a:rPr>
              <a:t>Do you know where the world’s most famous canals, the Suez Canal and the Panama Canal, are respectively? Fill in their names </a:t>
            </a:r>
            <a:r>
              <a:rPr lang="en-US" altLang="zh-HK" sz="1400" dirty="0">
                <a:solidFill>
                  <a:schemeClr val="bg1"/>
                </a:solidFill>
                <a:latin typeface="Times New Roman" panose="02020603050405020304" pitchFamily="18" charset="0"/>
                <a:cs typeface="Times New Roman" panose="02020603050405020304" pitchFamily="18" charset="0"/>
              </a:rPr>
              <a:t>in</a:t>
            </a:r>
            <a:r>
              <a:rPr lang="en-US" sz="1400" dirty="0">
                <a:solidFill>
                  <a:schemeClr val="bg1"/>
                </a:solidFill>
                <a:latin typeface="Times New Roman" panose="02020603050405020304" pitchFamily="18" charset="0"/>
                <a:cs typeface="Times New Roman" panose="02020603050405020304" pitchFamily="18" charset="0"/>
              </a:rPr>
              <a:t> the appropriate space </a:t>
            </a:r>
            <a:r>
              <a:rPr lang="en-US" altLang="zh-HK" sz="1400" dirty="0">
                <a:solidFill>
                  <a:schemeClr val="bg1"/>
                </a:solidFill>
                <a:latin typeface="Times New Roman" panose="02020603050405020304" pitchFamily="18" charset="0"/>
                <a:cs typeface="Times New Roman" panose="02020603050405020304" pitchFamily="18" charset="0"/>
              </a:rPr>
              <a:t>on</a:t>
            </a:r>
            <a:r>
              <a:rPr lang="en-US" sz="1400" dirty="0">
                <a:solidFill>
                  <a:schemeClr val="bg1"/>
                </a:solidFill>
                <a:latin typeface="Times New Roman" panose="02020603050405020304" pitchFamily="18" charset="0"/>
                <a:cs typeface="Times New Roman" panose="02020603050405020304" pitchFamily="18" charset="0"/>
              </a:rPr>
              <a:t> the map.</a:t>
            </a:r>
          </a:p>
        </p:txBody>
      </p:sp>
      <p:sp>
        <p:nvSpPr>
          <p:cNvPr id="4" name="文字方塊 3"/>
          <p:cNvSpPr txBox="1"/>
          <p:nvPr/>
        </p:nvSpPr>
        <p:spPr>
          <a:xfrm>
            <a:off x="137319" y="5029200"/>
            <a:ext cx="7772400" cy="1169551"/>
          </a:xfrm>
          <a:prstGeom prst="rect">
            <a:avLst/>
          </a:prstGeom>
          <a:noFill/>
        </p:spPr>
        <p:txBody>
          <a:bodyPr wrap="square" rtlCol="0">
            <a:spAutoFit/>
          </a:bodyPr>
          <a:lstStyle/>
          <a:p>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Questions:</a:t>
            </a:r>
          </a:p>
          <a:p>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What roles do these two canals play in transportation?</a:t>
            </a:r>
          </a:p>
          <a:p>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The Suez Canal: </a:t>
            </a:r>
            <a:endParaRPr lang="en-US" altLang="zh-TW" sz="1400" dirty="0" smtClean="0">
              <a:latin typeface="Times New Roman" panose="02020603050405020304" pitchFamily="18" charset="0"/>
              <a:ea typeface="SimSun" panose="02010600030101010101" pitchFamily="2" charset="-122"/>
              <a:cs typeface="Times New Roman" panose="02020603050405020304" pitchFamily="18" charset="0"/>
            </a:endParaRPr>
          </a:p>
          <a:p>
            <a:endParaRPr lang="en-US" altLang="zh-TW" sz="1400" dirty="0">
              <a:latin typeface="Times New Roman" panose="02020603050405020304" pitchFamily="18" charset="0"/>
              <a:ea typeface="SimSun" panose="02010600030101010101" pitchFamily="2" charset="-122"/>
              <a:cs typeface="Times New Roman" panose="02020603050405020304" pitchFamily="18" charset="0"/>
            </a:endParaRPr>
          </a:p>
          <a:p>
            <a:r>
              <a:rPr lang="en-US" altLang="zh-TW" sz="1400" dirty="0" smtClean="0">
                <a:latin typeface="Times New Roman" panose="02020603050405020304" pitchFamily="18" charset="0"/>
                <a:ea typeface="SimSun" panose="02010600030101010101" pitchFamily="2" charset="-122"/>
                <a:cs typeface="Times New Roman" panose="02020603050405020304" pitchFamily="18" charset="0"/>
              </a:rPr>
              <a:t>The </a:t>
            </a:r>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Panama Canal</a:t>
            </a:r>
            <a:r>
              <a:rPr lang="en-US" altLang="zh-TW" sz="1400" dirty="0" smtClean="0">
                <a:latin typeface="Times New Roman" panose="02020603050405020304" pitchFamily="18" charset="0"/>
                <a:ea typeface="SimSun" panose="02010600030101010101" pitchFamily="2" charset="-122"/>
                <a:cs typeface="Times New Roman" panose="02020603050405020304" pitchFamily="18" charset="0"/>
              </a:rPr>
              <a:t>:</a:t>
            </a:r>
            <a:endParaRPr lang="zh-HK" altLang="en-US" sz="1400" dirty="0">
              <a:solidFill>
                <a:srgbClr val="FF0000"/>
              </a:solidFill>
              <a:latin typeface="SimSun" panose="02010600030101010101" pitchFamily="2" charset="-122"/>
              <a:ea typeface="SimSun" panose="02010600030101010101" pitchFamily="2" charset="-122"/>
            </a:endParaRPr>
          </a:p>
        </p:txBody>
      </p:sp>
      <p:sp>
        <p:nvSpPr>
          <p:cNvPr id="2" name="文字方塊 1"/>
          <p:cNvSpPr txBox="1"/>
          <p:nvPr/>
        </p:nvSpPr>
        <p:spPr>
          <a:xfrm>
            <a:off x="1363671" y="5440530"/>
            <a:ext cx="5860248" cy="800219"/>
          </a:xfrm>
          <a:prstGeom prst="rect">
            <a:avLst/>
          </a:prstGeom>
          <a:noFill/>
        </p:spPr>
        <p:txBody>
          <a:bodyPr wrap="square" rtlCol="0">
            <a:spAutoFit/>
          </a:bodyPr>
          <a:lstStyle/>
          <a:p>
            <a:pPr lvl="0"/>
            <a:r>
              <a:rPr lang="en-US" altLang="zh-TW" sz="1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connecting </a:t>
            </a:r>
            <a:r>
              <a:rPr lang="en-US" altLang="zh-TW" sz="1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Europe to Asia such that ships need not go around the Cape of Good Hope </a:t>
            </a:r>
            <a:r>
              <a:rPr lang="en-US" altLang="zh-TW" sz="1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in </a:t>
            </a:r>
            <a:r>
              <a:rPr lang="en-US" altLang="zh-TW" sz="1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South Africa. </a:t>
            </a:r>
          </a:p>
          <a:p>
            <a:endParaRPr lang="zh-HK" altLang="en-US" dirty="0"/>
          </a:p>
        </p:txBody>
      </p:sp>
      <p:sp>
        <p:nvSpPr>
          <p:cNvPr id="10" name="文字方塊 9"/>
          <p:cNvSpPr txBox="1"/>
          <p:nvPr/>
        </p:nvSpPr>
        <p:spPr>
          <a:xfrm>
            <a:off x="1612013" y="5869743"/>
            <a:ext cx="5916705" cy="800219"/>
          </a:xfrm>
          <a:prstGeom prst="rect">
            <a:avLst/>
          </a:prstGeom>
          <a:noFill/>
        </p:spPr>
        <p:txBody>
          <a:bodyPr wrap="square" rtlCol="0">
            <a:spAutoFit/>
          </a:bodyPr>
          <a:lstStyle/>
          <a:p>
            <a:pPr lvl="0"/>
            <a:r>
              <a:rPr lang="en-US" altLang="zh-TW" sz="1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connecting the Pacific Ocean to the Atlantic Ocean such that ships need not to </a:t>
            </a:r>
            <a:r>
              <a:rPr lang="en-US" altLang="zh-TW" sz="1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go </a:t>
            </a:r>
            <a:r>
              <a:rPr lang="en-US" altLang="zh-TW" sz="1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around the Cape Horn in the southern headland of South America.</a:t>
            </a:r>
          </a:p>
          <a:p>
            <a:endParaRPr lang="zh-HK" altLang="en-US" dirty="0"/>
          </a:p>
        </p:txBody>
      </p:sp>
      <p:sp>
        <p:nvSpPr>
          <p:cNvPr id="6" name="橢圓 5"/>
          <p:cNvSpPr/>
          <p:nvPr/>
        </p:nvSpPr>
        <p:spPr>
          <a:xfrm>
            <a:off x="975519" y="4729727"/>
            <a:ext cx="152400" cy="1666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2" name="橢圓 11"/>
          <p:cNvSpPr/>
          <p:nvPr/>
        </p:nvSpPr>
        <p:spPr>
          <a:xfrm>
            <a:off x="11186319" y="5808901"/>
            <a:ext cx="152400" cy="1666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3" name="矩形 12"/>
          <p:cNvSpPr/>
          <p:nvPr/>
        </p:nvSpPr>
        <p:spPr>
          <a:xfrm>
            <a:off x="1117282" y="4738668"/>
            <a:ext cx="1839437" cy="290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solidFill>
                  <a:schemeClr val="tx1"/>
                </a:solidFill>
                <a:latin typeface="Times New Roman" panose="02020603050405020304" pitchFamily="18" charset="0"/>
                <a:cs typeface="Times New Roman" panose="02020603050405020304" pitchFamily="18" charset="0"/>
              </a:rPr>
              <a:t>Cape of Good Hope</a:t>
            </a:r>
            <a:endParaRPr lang="zh-HK" altLang="en-US" sz="1400" dirty="0">
              <a:solidFill>
                <a:schemeClr val="tx1"/>
              </a:solidFill>
              <a:latin typeface="Times New Roman" panose="02020603050405020304" pitchFamily="18" charset="0"/>
              <a:cs typeface="Times New Roman" panose="02020603050405020304" pitchFamily="18" charset="0"/>
            </a:endParaRPr>
          </a:p>
        </p:txBody>
      </p:sp>
      <p:sp>
        <p:nvSpPr>
          <p:cNvPr id="14" name="矩形 13"/>
          <p:cNvSpPr/>
          <p:nvPr/>
        </p:nvSpPr>
        <p:spPr>
          <a:xfrm>
            <a:off x="10202164" y="5946921"/>
            <a:ext cx="1839437" cy="290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solidFill>
                  <a:schemeClr val="tx1"/>
                </a:solidFill>
                <a:latin typeface="Times New Roman" panose="02020603050405020304" pitchFamily="18" charset="0"/>
                <a:cs typeface="Times New Roman" panose="02020603050405020304" pitchFamily="18" charset="0"/>
              </a:rPr>
              <a:t>Cape Horn</a:t>
            </a:r>
            <a:endParaRPr lang="zh-HK" altLang="en-US"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9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animBg="1"/>
      <p:bldP spid="4" grpId="0"/>
      <p:bldP spid="2" grpId="0"/>
      <p:bldP spid="10" grpId="0"/>
      <p:bldP spid="6" grpId="0" animBg="1"/>
      <p:bldP spid="12"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1" y="-7856"/>
            <a:ext cx="2057400"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世界各地運河</a:t>
            </a:r>
            <a:endParaRPr lang="en-US" sz="2400" b="1" dirty="0">
              <a:latin typeface="微軟正黑體" panose="020B0604030504040204" pitchFamily="34" charset="-120"/>
              <a:ea typeface="微軟正黑體" panose="020B0604030504040204" pitchFamily="34" charset="-12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7315"/>
            <a:ext cx="2880519" cy="29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589616"/>
            <a:ext cx="2156876"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519" y="625961"/>
            <a:ext cx="2283012" cy="340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7042" y="639541"/>
            <a:ext cx="2575719"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95719" y="6481044"/>
            <a:ext cx="1828800" cy="246221"/>
          </a:xfrm>
          <a:prstGeom prst="rect">
            <a:avLst/>
          </a:prstGeom>
          <a:noFill/>
        </p:spPr>
        <p:txBody>
          <a:bodyPr wrap="square" rtlCol="0">
            <a:spAutoFit/>
          </a:bodyPr>
          <a:lstStyle/>
          <a:p>
            <a:pPr algn="r"/>
            <a:r>
              <a:rPr lang="zh-CN" altLang="en-US" sz="1000" dirty="0"/>
              <a:t>互聯</a:t>
            </a:r>
            <a:r>
              <a:rPr lang="zh-CN" altLang="en-US" sz="1000" dirty="0" smtClean="0"/>
              <a:t>網圖片</a:t>
            </a:r>
            <a:endParaRPr lang="en-US" sz="1000" dirty="0"/>
          </a:p>
        </p:txBody>
      </p:sp>
      <p:sp>
        <p:nvSpPr>
          <p:cNvPr id="5" name="TextBox 4"/>
          <p:cNvSpPr txBox="1"/>
          <p:nvPr/>
        </p:nvSpPr>
        <p:spPr>
          <a:xfrm>
            <a:off x="224297" y="942490"/>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A</a:t>
            </a:r>
            <a:endParaRPr lang="en-US" dirty="0"/>
          </a:p>
        </p:txBody>
      </p:sp>
      <p:sp>
        <p:nvSpPr>
          <p:cNvPr id="13" name="TextBox 12"/>
          <p:cNvSpPr txBox="1"/>
          <p:nvPr/>
        </p:nvSpPr>
        <p:spPr>
          <a:xfrm>
            <a:off x="3399597"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B</a:t>
            </a:r>
            <a:endParaRPr lang="en-US" dirty="0"/>
          </a:p>
        </p:txBody>
      </p:sp>
      <p:sp>
        <p:nvSpPr>
          <p:cNvPr id="14" name="TextBox 13"/>
          <p:cNvSpPr txBox="1"/>
          <p:nvPr/>
        </p:nvSpPr>
        <p:spPr>
          <a:xfrm>
            <a:off x="6004719"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C</a:t>
            </a:r>
            <a:endParaRPr lang="en-US" dirty="0"/>
          </a:p>
        </p:txBody>
      </p:sp>
      <p:sp>
        <p:nvSpPr>
          <p:cNvPr id="15" name="TextBox 14"/>
          <p:cNvSpPr txBox="1"/>
          <p:nvPr/>
        </p:nvSpPr>
        <p:spPr>
          <a:xfrm>
            <a:off x="8701905" y="757824"/>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D</a:t>
            </a:r>
            <a:endParaRPr lang="en-US" dirty="0"/>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8903" y="4061448"/>
            <a:ext cx="119052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ular Callout 16"/>
          <p:cNvSpPr/>
          <p:nvPr/>
        </p:nvSpPr>
        <p:spPr>
          <a:xfrm>
            <a:off x="3337719" y="4034288"/>
            <a:ext cx="8085492" cy="2205335"/>
          </a:xfrm>
          <a:prstGeom prst="wedgeRectCallout">
            <a:avLst>
              <a:gd name="adj1" fmla="val -70324"/>
              <a:gd name="adj2" fmla="val -2333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smtClean="0">
                <a:solidFill>
                  <a:schemeClr val="tx1"/>
                </a:solidFill>
                <a:latin typeface="SimSun" panose="02010600030101010101" pitchFamily="2" charset="-122"/>
                <a:ea typeface="SimSun" panose="02010600030101010101" pitchFamily="2" charset="-122"/>
              </a:rPr>
              <a:t>配對</a:t>
            </a:r>
            <a:r>
              <a:rPr lang="zh-CN" altLang="en-US" sz="2000" dirty="0" smtClean="0">
                <a:solidFill>
                  <a:schemeClr val="tx1"/>
                </a:solidFill>
              </a:rPr>
              <a:t>：</a:t>
            </a:r>
            <a:r>
              <a:rPr lang="zh-TW" altLang="en-US" sz="2000" dirty="0" smtClean="0">
                <a:solidFill>
                  <a:schemeClr val="tx1"/>
                </a:solidFill>
                <a:latin typeface="SimSun" panose="02010600030101010101" pitchFamily="2" charset="-122"/>
                <a:ea typeface="SimSun" panose="02010600030101010101" pitchFamily="2" charset="-122"/>
              </a:rPr>
              <a:t>圖中</a:t>
            </a:r>
            <a:r>
              <a:rPr lang="zh-CN" altLang="en-US" sz="2000" dirty="0" smtClean="0">
                <a:solidFill>
                  <a:schemeClr val="tx1"/>
                </a:solidFill>
              </a:rPr>
              <a:t>都是世界有名的運河</a:t>
            </a:r>
            <a:r>
              <a:rPr lang="zh-CN" altLang="en-US" sz="2000" dirty="0" smtClean="0">
                <a:solidFill>
                  <a:schemeClr val="tx1"/>
                </a:solidFill>
                <a:latin typeface="SimSun" panose="02010600030101010101" pitchFamily="2" charset="-122"/>
                <a:ea typeface="SimSun" panose="02010600030101010101" pitchFamily="2" charset="-122"/>
              </a:rPr>
              <a:t>，</a:t>
            </a:r>
            <a:r>
              <a:rPr lang="zh-TW" altLang="en-US" sz="2000" dirty="0" smtClean="0">
                <a:solidFill>
                  <a:schemeClr val="tx1"/>
                </a:solidFill>
                <a:latin typeface="SimSun" panose="02010600030101010101" pitchFamily="2" charset="-122"/>
                <a:ea typeface="SimSun" panose="02010600030101010101" pitchFamily="2" charset="-122"/>
              </a:rPr>
              <a:t>你知它們在哪些國家？</a:t>
            </a:r>
            <a:r>
              <a:rPr lang="zh-CN" altLang="en-US" sz="2000" dirty="0" smtClean="0">
                <a:solidFill>
                  <a:schemeClr val="tx1"/>
                </a:solidFill>
              </a:rPr>
              <a:t>請你</a:t>
            </a:r>
            <a:r>
              <a:rPr lang="zh-TW" altLang="en-US" sz="2000" dirty="0">
                <a:solidFill>
                  <a:schemeClr val="tx1"/>
                </a:solidFill>
                <a:latin typeface="SimSun" panose="02010600030101010101" pitchFamily="2" charset="-122"/>
                <a:ea typeface="SimSun" panose="02010600030101010101" pitchFamily="2" charset="-122"/>
              </a:rPr>
              <a:t>把</a:t>
            </a:r>
            <a:r>
              <a:rPr lang="zh-TW" altLang="en-US" sz="2000" dirty="0" smtClean="0">
                <a:solidFill>
                  <a:schemeClr val="tx1"/>
                </a:solidFill>
                <a:latin typeface="SimSun" panose="02010600030101010101" pitchFamily="2" charset="-122"/>
                <a:ea typeface="SimSun" panose="02010600030101010101" pitchFamily="2" charset="-122"/>
              </a:rPr>
              <a:t>有關的數字填在圖片上</a:t>
            </a:r>
            <a:r>
              <a:rPr lang="zh-CN" altLang="en-US" sz="2000" dirty="0" smtClean="0">
                <a:solidFill>
                  <a:schemeClr val="tx1"/>
                </a:solidFill>
                <a:latin typeface="SimSun" panose="02010600030101010101" pitchFamily="2" charset="-122"/>
                <a:ea typeface="SimSun" panose="02010600030101010101" pitchFamily="2" charset="-122"/>
              </a:rPr>
              <a:t>：</a:t>
            </a:r>
            <a:endParaRPr lang="en-US" altLang="zh-CN" sz="2000" dirty="0" smtClean="0">
              <a:solidFill>
                <a:schemeClr val="tx1"/>
              </a:solidFill>
              <a:latin typeface="SimSun" panose="02010600030101010101" pitchFamily="2" charset="-122"/>
              <a:ea typeface="SimSun" panose="02010600030101010101" pitchFamily="2" charset="-122"/>
            </a:endParaRPr>
          </a:p>
          <a:p>
            <a:r>
              <a:rPr lang="en-US" altLang="zh-CN" sz="2000" dirty="0" smtClean="0">
                <a:solidFill>
                  <a:schemeClr val="tx1"/>
                </a:solidFill>
              </a:rPr>
              <a:t>① </a:t>
            </a:r>
            <a:r>
              <a:rPr lang="zh-CN" altLang="en-US" sz="2000" dirty="0" smtClean="0">
                <a:solidFill>
                  <a:schemeClr val="tx1"/>
                </a:solidFill>
              </a:rPr>
              <a:t>巴基斯坦</a:t>
            </a:r>
            <a:endParaRPr lang="en-US" altLang="zh-CN" sz="2000" dirty="0" smtClean="0">
              <a:solidFill>
                <a:schemeClr val="tx1"/>
              </a:solidFill>
            </a:endParaRPr>
          </a:p>
          <a:p>
            <a:r>
              <a:rPr lang="en-US" altLang="zh-CN" sz="2000" dirty="0" smtClean="0">
                <a:solidFill>
                  <a:schemeClr val="tx1"/>
                </a:solidFill>
              </a:rPr>
              <a:t>② </a:t>
            </a:r>
            <a:r>
              <a:rPr lang="zh-CN" altLang="en-US" sz="2000" dirty="0" smtClean="0">
                <a:solidFill>
                  <a:schemeClr val="tx1"/>
                </a:solidFill>
              </a:rPr>
              <a:t>意大利</a:t>
            </a:r>
            <a:endParaRPr lang="en-US" altLang="zh-CN" sz="2000" dirty="0" smtClean="0">
              <a:solidFill>
                <a:schemeClr val="tx1"/>
              </a:solidFill>
            </a:endParaRPr>
          </a:p>
          <a:p>
            <a:r>
              <a:rPr lang="en-US" altLang="zh-CN" sz="2000" dirty="0" smtClean="0">
                <a:solidFill>
                  <a:schemeClr val="tx1"/>
                </a:solidFill>
              </a:rPr>
              <a:t>③ </a:t>
            </a:r>
            <a:r>
              <a:rPr lang="zh-CN" altLang="en-US" sz="2000" dirty="0" smtClean="0">
                <a:solidFill>
                  <a:schemeClr val="tx1"/>
                </a:solidFill>
              </a:rPr>
              <a:t>希臘</a:t>
            </a:r>
            <a:endParaRPr lang="en-US" altLang="zh-CN" sz="2000" dirty="0" smtClean="0">
              <a:solidFill>
                <a:schemeClr val="tx1"/>
              </a:solidFill>
            </a:endParaRPr>
          </a:p>
          <a:p>
            <a:r>
              <a:rPr lang="en-US" altLang="zh-CN" sz="2000" dirty="0" smtClean="0">
                <a:solidFill>
                  <a:schemeClr val="tx1"/>
                </a:solidFill>
              </a:rPr>
              <a:t>④ </a:t>
            </a:r>
            <a:r>
              <a:rPr lang="zh-CN" altLang="en-US" sz="2000" dirty="0" smtClean="0">
                <a:solidFill>
                  <a:schemeClr val="tx1"/>
                </a:solidFill>
              </a:rPr>
              <a:t>英國</a:t>
            </a:r>
            <a:endParaRPr lang="en-US" sz="2000" dirty="0">
              <a:solidFill>
                <a:schemeClr val="tx1"/>
              </a:solidFill>
            </a:endParaRPr>
          </a:p>
        </p:txBody>
      </p:sp>
    </p:spTree>
    <p:extLst>
      <p:ext uri="{BB962C8B-B14F-4D97-AF65-F5344CB8AC3E}">
        <p14:creationId xmlns:p14="http://schemas.microsoft.com/office/powerpoint/2010/main" val="15705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13"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12" y="18380"/>
            <a:ext cx="3505200" cy="461665"/>
          </a:xfrm>
          <a:prstGeom prst="rect">
            <a:avLst/>
          </a:prstGeom>
          <a:solidFill>
            <a:schemeClr val="accent2">
              <a:lumMod val="40000"/>
              <a:lumOff val="60000"/>
            </a:schemeClr>
          </a:solidFill>
        </p:spPr>
        <p:txBody>
          <a:bodyPr wrap="square" rtlCol="0">
            <a:spAutoFit/>
          </a:bodyPr>
          <a:lstStyle/>
          <a:p>
            <a:r>
              <a:rPr lang="en-US" altLang="zh-HK" sz="2400" b="1" dirty="0">
                <a:latin typeface="Times New Roman" panose="02020603050405020304" pitchFamily="18" charset="0"/>
                <a:ea typeface="微軟正黑體" panose="020B0604030504040204" pitchFamily="34" charset="-120"/>
                <a:cs typeface="Times New Roman" panose="02020603050405020304" pitchFamily="18" charset="0"/>
              </a:rPr>
              <a:t>Canals around the world</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7315"/>
            <a:ext cx="2880519" cy="29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589616"/>
            <a:ext cx="2156876"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519" y="625961"/>
            <a:ext cx="2283012" cy="340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7042" y="639541"/>
            <a:ext cx="2575719"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95719" y="6481044"/>
            <a:ext cx="1828800" cy="246221"/>
          </a:xfrm>
          <a:prstGeom prst="rect">
            <a:avLst/>
          </a:prstGeom>
          <a:noFill/>
        </p:spPr>
        <p:txBody>
          <a:bodyPr wrap="square" rtlCol="0">
            <a:spAutoFit/>
          </a:bodyPr>
          <a:lstStyle/>
          <a:p>
            <a:pPr algn="r"/>
            <a:r>
              <a:rPr lang="en-US" sz="1000" dirty="0">
                <a:latin typeface="Times New Roman" panose="02020603050405020304" pitchFamily="18" charset="0"/>
                <a:cs typeface="Times New Roman" panose="02020603050405020304" pitchFamily="18" charset="0"/>
              </a:rPr>
              <a:t>Images from the Internet</a:t>
            </a:r>
          </a:p>
        </p:txBody>
      </p:sp>
      <p:sp>
        <p:nvSpPr>
          <p:cNvPr id="5" name="TextBox 4"/>
          <p:cNvSpPr txBox="1"/>
          <p:nvPr/>
        </p:nvSpPr>
        <p:spPr>
          <a:xfrm>
            <a:off x="224297" y="942490"/>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A</a:t>
            </a:r>
            <a:endParaRPr lang="en-US" dirty="0"/>
          </a:p>
        </p:txBody>
      </p:sp>
      <p:sp>
        <p:nvSpPr>
          <p:cNvPr id="13" name="TextBox 12"/>
          <p:cNvSpPr txBox="1"/>
          <p:nvPr/>
        </p:nvSpPr>
        <p:spPr>
          <a:xfrm>
            <a:off x="3399597"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B</a:t>
            </a:r>
            <a:endParaRPr lang="en-US" dirty="0"/>
          </a:p>
        </p:txBody>
      </p:sp>
      <p:sp>
        <p:nvSpPr>
          <p:cNvPr id="14" name="TextBox 13"/>
          <p:cNvSpPr txBox="1"/>
          <p:nvPr/>
        </p:nvSpPr>
        <p:spPr>
          <a:xfrm>
            <a:off x="6004719"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C</a:t>
            </a:r>
            <a:endParaRPr lang="en-US" dirty="0"/>
          </a:p>
        </p:txBody>
      </p:sp>
      <p:sp>
        <p:nvSpPr>
          <p:cNvPr id="15" name="TextBox 14"/>
          <p:cNvSpPr txBox="1"/>
          <p:nvPr/>
        </p:nvSpPr>
        <p:spPr>
          <a:xfrm>
            <a:off x="8701905" y="757824"/>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D</a:t>
            </a:r>
            <a:endParaRPr lang="en-US" dirty="0"/>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8903" y="4061448"/>
            <a:ext cx="119052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ular Callout 16"/>
          <p:cNvSpPr/>
          <p:nvPr/>
        </p:nvSpPr>
        <p:spPr>
          <a:xfrm>
            <a:off x="3337719" y="4034288"/>
            <a:ext cx="8085492" cy="2205335"/>
          </a:xfrm>
          <a:prstGeom prst="wedgeRectCallout">
            <a:avLst>
              <a:gd name="adj1" fmla="val -70324"/>
              <a:gd name="adj2" fmla="val -2333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Matching: The above images show some world-renowned canals. Do you know where are they located? Please write down the numbers on the relevant images.</a:t>
            </a:r>
          </a:p>
          <a:p>
            <a:r>
              <a:rPr lang="en-US" altLang="zh-CN" sz="2000" dirty="0">
                <a:solidFill>
                  <a:schemeClr val="tx1"/>
                </a:solidFill>
                <a:latin typeface="Times New Roman" panose="02020603050405020304" pitchFamily="18" charset="0"/>
                <a:cs typeface="Times New Roman" panose="02020603050405020304" pitchFamily="18" charset="0"/>
              </a:rPr>
              <a:t>① Pakistan</a:t>
            </a:r>
          </a:p>
          <a:p>
            <a:r>
              <a:rPr lang="en-US" altLang="zh-CN" sz="2000" dirty="0">
                <a:solidFill>
                  <a:schemeClr val="tx1"/>
                </a:solidFill>
                <a:latin typeface="Times New Roman" panose="02020603050405020304" pitchFamily="18" charset="0"/>
                <a:cs typeface="Times New Roman" panose="02020603050405020304" pitchFamily="18" charset="0"/>
              </a:rPr>
              <a:t>② Italy</a:t>
            </a:r>
          </a:p>
          <a:p>
            <a:r>
              <a:rPr lang="en-US" altLang="zh-CN" sz="2000" dirty="0">
                <a:solidFill>
                  <a:schemeClr val="tx1"/>
                </a:solidFill>
                <a:latin typeface="Times New Roman" panose="02020603050405020304" pitchFamily="18" charset="0"/>
                <a:cs typeface="Times New Roman" panose="02020603050405020304" pitchFamily="18" charset="0"/>
              </a:rPr>
              <a:t>③ Greece</a:t>
            </a:r>
          </a:p>
          <a:p>
            <a:r>
              <a:rPr lang="en-US" altLang="zh-CN" sz="2000" dirty="0">
                <a:solidFill>
                  <a:schemeClr val="tx1"/>
                </a:solidFill>
                <a:latin typeface="Times New Roman" panose="02020603050405020304" pitchFamily="18" charset="0"/>
                <a:cs typeface="Times New Roman" panose="02020603050405020304" pitchFamily="18" charset="0"/>
              </a:rPr>
              <a:t>④ Britain</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23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13" grpId="0" animBg="1"/>
      <p:bldP spid="14"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7315"/>
            <a:ext cx="2880519" cy="29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589616"/>
            <a:ext cx="2156876"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519" y="625961"/>
            <a:ext cx="2283012" cy="340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7042" y="639541"/>
            <a:ext cx="2575719"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95719" y="6481044"/>
            <a:ext cx="1828800" cy="246221"/>
          </a:xfrm>
          <a:prstGeom prst="rect">
            <a:avLst/>
          </a:prstGeom>
          <a:noFill/>
        </p:spPr>
        <p:txBody>
          <a:bodyPr wrap="square" rtlCol="0">
            <a:spAutoFit/>
          </a:bodyPr>
          <a:lstStyle/>
          <a:p>
            <a:pPr algn="r"/>
            <a:r>
              <a:rPr lang="zh-CN" altLang="en-US" sz="1000" dirty="0"/>
              <a:t>互聯</a:t>
            </a:r>
            <a:r>
              <a:rPr lang="zh-CN" altLang="en-US" sz="1000" dirty="0" smtClean="0"/>
              <a:t>網圖片</a:t>
            </a:r>
            <a:endParaRPr lang="en-US" sz="1000" dirty="0"/>
          </a:p>
        </p:txBody>
      </p:sp>
      <p:sp>
        <p:nvSpPr>
          <p:cNvPr id="5" name="TextBox 4"/>
          <p:cNvSpPr txBox="1"/>
          <p:nvPr/>
        </p:nvSpPr>
        <p:spPr>
          <a:xfrm>
            <a:off x="224297" y="942490"/>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A</a:t>
            </a:r>
            <a:endParaRPr lang="en-US" dirty="0"/>
          </a:p>
        </p:txBody>
      </p:sp>
      <p:sp>
        <p:nvSpPr>
          <p:cNvPr id="13" name="TextBox 12"/>
          <p:cNvSpPr txBox="1"/>
          <p:nvPr/>
        </p:nvSpPr>
        <p:spPr>
          <a:xfrm>
            <a:off x="3399597"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B</a:t>
            </a:r>
            <a:endParaRPr lang="en-US" dirty="0"/>
          </a:p>
        </p:txBody>
      </p:sp>
      <p:sp>
        <p:nvSpPr>
          <p:cNvPr id="14" name="TextBox 13"/>
          <p:cNvSpPr txBox="1"/>
          <p:nvPr/>
        </p:nvSpPr>
        <p:spPr>
          <a:xfrm>
            <a:off x="6004719"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C</a:t>
            </a:r>
            <a:endParaRPr lang="en-US" dirty="0"/>
          </a:p>
        </p:txBody>
      </p:sp>
      <p:sp>
        <p:nvSpPr>
          <p:cNvPr id="15" name="TextBox 14"/>
          <p:cNvSpPr txBox="1"/>
          <p:nvPr/>
        </p:nvSpPr>
        <p:spPr>
          <a:xfrm>
            <a:off x="8701905" y="757824"/>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smtClean="0"/>
              <a:t>D</a:t>
            </a:r>
            <a:endParaRPr lang="en-US" dirty="0"/>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8903" y="4061448"/>
            <a:ext cx="119052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ular Callout 16"/>
          <p:cNvSpPr/>
          <p:nvPr/>
        </p:nvSpPr>
        <p:spPr>
          <a:xfrm>
            <a:off x="3337719" y="4034288"/>
            <a:ext cx="8085492" cy="2205335"/>
          </a:xfrm>
          <a:prstGeom prst="wedgeRectCallout">
            <a:avLst>
              <a:gd name="adj1" fmla="val -70324"/>
              <a:gd name="adj2" fmla="val -2333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latin typeface="SimSun" panose="02010600030101010101" pitchFamily="2" charset="-122"/>
                <a:ea typeface="SimSun" panose="02010600030101010101" pitchFamily="2" charset="-122"/>
              </a:rPr>
              <a:t>配對</a:t>
            </a:r>
            <a:r>
              <a:rPr lang="zh-CN" altLang="en-US" sz="2000" dirty="0">
                <a:solidFill>
                  <a:schemeClr val="tx1"/>
                </a:solidFill>
              </a:rPr>
              <a:t>：</a:t>
            </a:r>
            <a:r>
              <a:rPr lang="zh-TW" altLang="en-US" sz="2000" dirty="0">
                <a:solidFill>
                  <a:schemeClr val="tx1"/>
                </a:solidFill>
                <a:latin typeface="SimSun" panose="02010600030101010101" pitchFamily="2" charset="-122"/>
                <a:ea typeface="SimSun" panose="02010600030101010101" pitchFamily="2" charset="-122"/>
              </a:rPr>
              <a:t>圖中</a:t>
            </a:r>
            <a:r>
              <a:rPr lang="zh-CN" altLang="en-US" sz="2000" dirty="0">
                <a:solidFill>
                  <a:schemeClr val="tx1"/>
                </a:solidFill>
              </a:rPr>
              <a:t>都是世界有名的運河</a:t>
            </a:r>
            <a:r>
              <a:rPr lang="zh-CN" altLang="en-US" sz="2000" dirty="0">
                <a:solidFill>
                  <a:schemeClr val="tx1"/>
                </a:solidFill>
                <a:latin typeface="SimSun" panose="02010600030101010101" pitchFamily="2" charset="-122"/>
                <a:ea typeface="SimSun" panose="02010600030101010101" pitchFamily="2" charset="-122"/>
              </a:rPr>
              <a:t>，</a:t>
            </a:r>
            <a:r>
              <a:rPr lang="zh-TW" altLang="en-US" sz="2000" dirty="0">
                <a:solidFill>
                  <a:schemeClr val="tx1"/>
                </a:solidFill>
                <a:latin typeface="SimSun" panose="02010600030101010101" pitchFamily="2" charset="-122"/>
                <a:ea typeface="SimSun" panose="02010600030101010101" pitchFamily="2" charset="-122"/>
              </a:rPr>
              <a:t>你知它們在哪些國家？</a:t>
            </a:r>
            <a:r>
              <a:rPr lang="zh-CN" altLang="en-US" sz="2000" dirty="0">
                <a:solidFill>
                  <a:schemeClr val="tx1"/>
                </a:solidFill>
                <a:latin typeface="SimSun" panose="02010600030101010101" pitchFamily="2" charset="-122"/>
                <a:ea typeface="SimSun" panose="02010600030101010101" pitchFamily="2" charset="-122"/>
              </a:rPr>
              <a:t>請</a:t>
            </a:r>
            <a:r>
              <a:rPr lang="zh-CN" altLang="en-US" sz="2000" dirty="0" smtClean="0">
                <a:solidFill>
                  <a:schemeClr val="tx1"/>
                </a:solidFill>
                <a:latin typeface="SimSun" panose="02010600030101010101" pitchFamily="2" charset="-122"/>
                <a:ea typeface="SimSun" panose="02010600030101010101" pitchFamily="2" charset="-122"/>
              </a:rPr>
              <a:t>你</a:t>
            </a:r>
            <a:r>
              <a:rPr lang="zh-TW" altLang="en-US" sz="2000" dirty="0" smtClean="0">
                <a:solidFill>
                  <a:schemeClr val="tx1"/>
                </a:solidFill>
                <a:latin typeface="SimSun" panose="02010600030101010101" pitchFamily="2" charset="-122"/>
                <a:ea typeface="SimSun" panose="02010600030101010101" pitchFamily="2" charset="-122"/>
              </a:rPr>
              <a:t>把有關</a:t>
            </a:r>
            <a:r>
              <a:rPr lang="zh-TW" altLang="en-US" sz="2000" dirty="0">
                <a:solidFill>
                  <a:schemeClr val="tx1"/>
                </a:solidFill>
                <a:latin typeface="SimSun" panose="02010600030101010101" pitchFamily="2" charset="-122"/>
                <a:ea typeface="SimSun" panose="02010600030101010101" pitchFamily="2" charset="-122"/>
              </a:rPr>
              <a:t>的數字填在圖片上</a:t>
            </a:r>
            <a:r>
              <a:rPr lang="zh-CN" altLang="en-US" sz="2000" dirty="0">
                <a:solidFill>
                  <a:schemeClr val="tx1"/>
                </a:solidFill>
                <a:latin typeface="SimSun" panose="02010600030101010101" pitchFamily="2" charset="-122"/>
                <a:ea typeface="SimSun" panose="02010600030101010101" pitchFamily="2" charset="-122"/>
              </a:rPr>
              <a:t>：</a:t>
            </a:r>
            <a:endParaRPr lang="en-US" altLang="zh-CN" sz="2000" dirty="0">
              <a:solidFill>
                <a:schemeClr val="tx1"/>
              </a:solidFill>
              <a:latin typeface="SimSun" panose="02010600030101010101" pitchFamily="2" charset="-122"/>
              <a:ea typeface="SimSun" panose="02010600030101010101" pitchFamily="2" charset="-122"/>
            </a:endParaRPr>
          </a:p>
          <a:p>
            <a:r>
              <a:rPr lang="en-US" altLang="zh-CN" sz="2000" dirty="0" smtClean="0">
                <a:solidFill>
                  <a:schemeClr val="tx1"/>
                </a:solidFill>
              </a:rPr>
              <a:t>① </a:t>
            </a:r>
            <a:r>
              <a:rPr lang="zh-CN" altLang="en-US" sz="2000" dirty="0" smtClean="0">
                <a:solidFill>
                  <a:schemeClr val="tx1"/>
                </a:solidFill>
              </a:rPr>
              <a:t>巴基斯坦 （巴基斯坦旁遮普省）</a:t>
            </a:r>
            <a:endParaRPr lang="en-US" altLang="zh-CN" sz="2000" dirty="0" smtClean="0">
              <a:solidFill>
                <a:schemeClr val="tx1"/>
              </a:solidFill>
            </a:endParaRPr>
          </a:p>
          <a:p>
            <a:r>
              <a:rPr lang="en-US" altLang="zh-CN" sz="2000" dirty="0" smtClean="0">
                <a:solidFill>
                  <a:schemeClr val="tx1"/>
                </a:solidFill>
              </a:rPr>
              <a:t>② </a:t>
            </a:r>
            <a:r>
              <a:rPr lang="zh-CN" altLang="en-US" sz="2000" dirty="0" smtClean="0">
                <a:solidFill>
                  <a:schemeClr val="tx1"/>
                </a:solidFill>
              </a:rPr>
              <a:t>意大利 （意大利威尼斯）</a:t>
            </a:r>
            <a:endParaRPr lang="en-US" altLang="zh-CN" sz="2000" dirty="0" smtClean="0">
              <a:solidFill>
                <a:schemeClr val="tx1"/>
              </a:solidFill>
            </a:endParaRPr>
          </a:p>
          <a:p>
            <a:r>
              <a:rPr lang="en-US" altLang="zh-CN" sz="2000" dirty="0" smtClean="0">
                <a:solidFill>
                  <a:schemeClr val="tx1"/>
                </a:solidFill>
              </a:rPr>
              <a:t>③ </a:t>
            </a:r>
            <a:r>
              <a:rPr lang="zh-CN" altLang="en-US" sz="2000" dirty="0" smtClean="0">
                <a:solidFill>
                  <a:schemeClr val="tx1"/>
                </a:solidFill>
              </a:rPr>
              <a:t>希臘</a:t>
            </a:r>
            <a:endParaRPr lang="en-US" altLang="zh-CN" sz="2000" dirty="0" smtClean="0">
              <a:solidFill>
                <a:schemeClr val="tx1"/>
              </a:solidFill>
            </a:endParaRPr>
          </a:p>
          <a:p>
            <a:r>
              <a:rPr lang="en-US" altLang="zh-CN" sz="2000" dirty="0" smtClean="0">
                <a:solidFill>
                  <a:schemeClr val="tx1"/>
                </a:solidFill>
              </a:rPr>
              <a:t>④ </a:t>
            </a:r>
            <a:r>
              <a:rPr lang="zh-CN" altLang="en-US" sz="2000" dirty="0" smtClean="0">
                <a:solidFill>
                  <a:schemeClr val="tx1"/>
                </a:solidFill>
              </a:rPr>
              <a:t>英國 （英國威爾斯）</a:t>
            </a:r>
            <a:endParaRPr lang="en-US" sz="2000" dirty="0">
              <a:solidFill>
                <a:schemeClr val="tx1"/>
              </a:solidFill>
            </a:endParaRPr>
          </a:p>
        </p:txBody>
      </p:sp>
      <p:sp>
        <p:nvSpPr>
          <p:cNvPr id="6" name="TextBox 5"/>
          <p:cNvSpPr txBox="1"/>
          <p:nvPr/>
        </p:nvSpPr>
        <p:spPr>
          <a:xfrm>
            <a:off x="670719" y="942490"/>
            <a:ext cx="1447800" cy="369332"/>
          </a:xfrm>
          <a:prstGeom prst="rect">
            <a:avLst/>
          </a:prstGeom>
          <a:noFill/>
        </p:spPr>
        <p:txBody>
          <a:bodyPr wrap="square" rtlCol="0">
            <a:spAutoFit/>
          </a:bodyPr>
          <a:lstStyle/>
          <a:p>
            <a:r>
              <a:rPr lang="en-US" altLang="zh-CN" dirty="0" smtClean="0">
                <a:solidFill>
                  <a:srgbClr val="FF0000"/>
                </a:solidFill>
              </a:rPr>
              <a:t>④ </a:t>
            </a:r>
            <a:r>
              <a:rPr lang="zh-CN" altLang="en-US" dirty="0" smtClean="0">
                <a:solidFill>
                  <a:srgbClr val="C00000"/>
                </a:solidFill>
              </a:rPr>
              <a:t>英國</a:t>
            </a:r>
            <a:endParaRPr lang="en-US" dirty="0">
              <a:solidFill>
                <a:srgbClr val="C00000"/>
              </a:solidFill>
            </a:endParaRPr>
          </a:p>
        </p:txBody>
      </p:sp>
      <p:sp>
        <p:nvSpPr>
          <p:cNvPr id="7" name="TextBox 6"/>
          <p:cNvSpPr txBox="1"/>
          <p:nvPr/>
        </p:nvSpPr>
        <p:spPr>
          <a:xfrm>
            <a:off x="3768457" y="639541"/>
            <a:ext cx="1295400" cy="369332"/>
          </a:xfrm>
          <a:prstGeom prst="rect">
            <a:avLst/>
          </a:prstGeom>
          <a:noFill/>
        </p:spPr>
        <p:txBody>
          <a:bodyPr wrap="square" rtlCol="0">
            <a:spAutoFit/>
          </a:bodyPr>
          <a:lstStyle/>
          <a:p>
            <a:r>
              <a:rPr lang="en-US" altLang="zh-CN" dirty="0" smtClean="0">
                <a:solidFill>
                  <a:srgbClr val="FF0000"/>
                </a:solidFill>
              </a:rPr>
              <a:t>③</a:t>
            </a:r>
            <a:r>
              <a:rPr lang="en-US" altLang="zh-CN" dirty="0" smtClean="0"/>
              <a:t> </a:t>
            </a:r>
            <a:r>
              <a:rPr lang="zh-CN" altLang="en-US" dirty="0" smtClean="0">
                <a:solidFill>
                  <a:srgbClr val="C00000"/>
                </a:solidFill>
              </a:rPr>
              <a:t>希臘</a:t>
            </a:r>
            <a:endParaRPr lang="en-US" dirty="0">
              <a:solidFill>
                <a:srgbClr val="C00000"/>
              </a:solidFill>
            </a:endParaRPr>
          </a:p>
        </p:txBody>
      </p:sp>
      <p:sp>
        <p:nvSpPr>
          <p:cNvPr id="9" name="TextBox 8"/>
          <p:cNvSpPr txBox="1"/>
          <p:nvPr/>
        </p:nvSpPr>
        <p:spPr>
          <a:xfrm>
            <a:off x="6443819" y="654981"/>
            <a:ext cx="1389699" cy="369332"/>
          </a:xfrm>
          <a:prstGeom prst="rect">
            <a:avLst/>
          </a:prstGeom>
          <a:noFill/>
        </p:spPr>
        <p:txBody>
          <a:bodyPr wrap="square" rtlCol="0">
            <a:spAutoFit/>
          </a:bodyPr>
          <a:lstStyle/>
          <a:p>
            <a:r>
              <a:rPr lang="en-US" altLang="zh-CN" dirty="0" smtClean="0">
                <a:solidFill>
                  <a:srgbClr val="FF0000"/>
                </a:solidFill>
              </a:rPr>
              <a:t>②</a:t>
            </a:r>
            <a:r>
              <a:rPr lang="en-US" altLang="zh-CN" dirty="0" smtClean="0"/>
              <a:t> </a:t>
            </a:r>
            <a:r>
              <a:rPr lang="zh-CN" altLang="en-US" dirty="0" smtClean="0">
                <a:solidFill>
                  <a:srgbClr val="C00000"/>
                </a:solidFill>
              </a:rPr>
              <a:t>意大利</a:t>
            </a:r>
            <a:endParaRPr lang="en-US" dirty="0">
              <a:solidFill>
                <a:srgbClr val="C00000"/>
              </a:solidFill>
            </a:endParaRPr>
          </a:p>
        </p:txBody>
      </p:sp>
      <p:sp>
        <p:nvSpPr>
          <p:cNvPr id="10" name="TextBox 9"/>
          <p:cNvSpPr txBox="1"/>
          <p:nvPr/>
        </p:nvSpPr>
        <p:spPr>
          <a:xfrm>
            <a:off x="9128919" y="747603"/>
            <a:ext cx="1447800" cy="369332"/>
          </a:xfrm>
          <a:prstGeom prst="rect">
            <a:avLst/>
          </a:prstGeom>
          <a:noFill/>
        </p:spPr>
        <p:txBody>
          <a:bodyPr wrap="square" rtlCol="0">
            <a:spAutoFit/>
          </a:bodyPr>
          <a:lstStyle/>
          <a:p>
            <a:r>
              <a:rPr lang="en-US" altLang="zh-CN" dirty="0" smtClean="0">
                <a:solidFill>
                  <a:srgbClr val="FF0000"/>
                </a:solidFill>
              </a:rPr>
              <a:t>①</a:t>
            </a:r>
            <a:r>
              <a:rPr lang="zh-TW" altLang="en-US" dirty="0">
                <a:solidFill>
                  <a:srgbClr val="FF0000"/>
                </a:solidFill>
              </a:rPr>
              <a:t> </a:t>
            </a:r>
            <a:r>
              <a:rPr lang="zh-CN" altLang="en-US" dirty="0" smtClean="0">
                <a:solidFill>
                  <a:srgbClr val="C00000"/>
                </a:solidFill>
              </a:rPr>
              <a:t>巴基斯坦</a:t>
            </a:r>
            <a:endParaRPr lang="en-US" dirty="0">
              <a:solidFill>
                <a:srgbClr val="C00000"/>
              </a:solidFill>
            </a:endParaRPr>
          </a:p>
        </p:txBody>
      </p:sp>
      <p:sp>
        <p:nvSpPr>
          <p:cNvPr id="18" name="TextBox 1"/>
          <p:cNvSpPr txBox="1"/>
          <p:nvPr/>
        </p:nvSpPr>
        <p:spPr>
          <a:xfrm>
            <a:off x="-310" y="0"/>
            <a:ext cx="2133600"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世界各地運河</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597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7" grpId="0" animBg="1"/>
      <p:bldP spid="6" grpId="0"/>
      <p:bldP spid="7" grpId="0"/>
      <p:bldP spid="9" grpId="0"/>
      <p:bldP spid="10"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7315"/>
            <a:ext cx="2880519" cy="29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589616"/>
            <a:ext cx="2156876"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519" y="625961"/>
            <a:ext cx="2283012" cy="340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7042" y="639541"/>
            <a:ext cx="2575719" cy="313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95719" y="6481044"/>
            <a:ext cx="1828800" cy="246221"/>
          </a:xfrm>
          <a:prstGeom prst="rect">
            <a:avLst/>
          </a:prstGeom>
          <a:noFill/>
        </p:spPr>
        <p:txBody>
          <a:bodyPr wrap="square" rtlCol="0">
            <a:spAutoFit/>
          </a:bodyPr>
          <a:lstStyle/>
          <a:p>
            <a:pPr algn="r"/>
            <a:r>
              <a:rPr lang="en-US" altLang="zh-HK" sz="1000" dirty="0">
                <a:latin typeface="Times New Roman" panose="02020603050405020304" pitchFamily="18" charset="0"/>
                <a:cs typeface="Times New Roman" panose="02020603050405020304" pitchFamily="18" charset="0"/>
              </a:rPr>
              <a:t>Images from the Internet</a:t>
            </a:r>
          </a:p>
        </p:txBody>
      </p:sp>
      <p:sp>
        <p:nvSpPr>
          <p:cNvPr id="5" name="TextBox 4"/>
          <p:cNvSpPr txBox="1"/>
          <p:nvPr/>
        </p:nvSpPr>
        <p:spPr>
          <a:xfrm>
            <a:off x="224297" y="942490"/>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A</a:t>
            </a:r>
            <a:endParaRPr lang="en-US" dirty="0"/>
          </a:p>
        </p:txBody>
      </p:sp>
      <p:sp>
        <p:nvSpPr>
          <p:cNvPr id="13" name="TextBox 12"/>
          <p:cNvSpPr txBox="1"/>
          <p:nvPr/>
        </p:nvSpPr>
        <p:spPr>
          <a:xfrm>
            <a:off x="3399597"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B</a:t>
            </a:r>
            <a:endParaRPr lang="en-US" dirty="0"/>
          </a:p>
        </p:txBody>
      </p:sp>
      <p:sp>
        <p:nvSpPr>
          <p:cNvPr id="14" name="TextBox 13"/>
          <p:cNvSpPr txBox="1"/>
          <p:nvPr/>
        </p:nvSpPr>
        <p:spPr>
          <a:xfrm>
            <a:off x="6004719" y="639541"/>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C</a:t>
            </a:r>
            <a:endParaRPr lang="en-US" dirty="0"/>
          </a:p>
        </p:txBody>
      </p:sp>
      <p:sp>
        <p:nvSpPr>
          <p:cNvPr id="15" name="TextBox 14"/>
          <p:cNvSpPr txBox="1"/>
          <p:nvPr/>
        </p:nvSpPr>
        <p:spPr>
          <a:xfrm>
            <a:off x="8701905" y="757824"/>
            <a:ext cx="29763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t>D</a:t>
            </a:r>
            <a:endParaRPr lang="en-US" dirty="0"/>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8903" y="4061448"/>
            <a:ext cx="119052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ular Callout 16"/>
          <p:cNvSpPr/>
          <p:nvPr/>
        </p:nvSpPr>
        <p:spPr>
          <a:xfrm>
            <a:off x="3337719" y="4034288"/>
            <a:ext cx="8085492" cy="2205335"/>
          </a:xfrm>
          <a:prstGeom prst="wedgeRectCallout">
            <a:avLst>
              <a:gd name="adj1" fmla="val -70324"/>
              <a:gd name="adj2" fmla="val -2333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Matching: The above images show some world-renowned canals. Do you know where are they located? Please write down the numbers on the relevant images.</a:t>
            </a:r>
          </a:p>
          <a:p>
            <a:r>
              <a:rPr lang="en-US" altLang="zh-CN" sz="2000" dirty="0">
                <a:solidFill>
                  <a:schemeClr val="tx1"/>
                </a:solidFill>
                <a:latin typeface="Times New Roman" panose="02020603050405020304" pitchFamily="18" charset="0"/>
                <a:cs typeface="Times New Roman" panose="02020603050405020304" pitchFamily="18" charset="0"/>
              </a:rPr>
              <a:t>① Pakistan (the Pakistani province of Punjab)</a:t>
            </a:r>
          </a:p>
          <a:p>
            <a:r>
              <a:rPr lang="en-US" altLang="zh-CN" sz="2000" dirty="0">
                <a:solidFill>
                  <a:schemeClr val="tx1"/>
                </a:solidFill>
                <a:latin typeface="Times New Roman" panose="02020603050405020304" pitchFamily="18" charset="0"/>
                <a:cs typeface="Times New Roman" panose="02020603050405020304" pitchFamily="18" charset="0"/>
              </a:rPr>
              <a:t>② Italy (Venice)</a:t>
            </a:r>
          </a:p>
          <a:p>
            <a:r>
              <a:rPr lang="en-US" altLang="zh-CN" sz="2000" dirty="0">
                <a:solidFill>
                  <a:schemeClr val="tx1"/>
                </a:solidFill>
                <a:latin typeface="Times New Roman" panose="02020603050405020304" pitchFamily="18" charset="0"/>
                <a:cs typeface="Times New Roman" panose="02020603050405020304" pitchFamily="18" charset="0"/>
              </a:rPr>
              <a:t>③ Greece</a:t>
            </a:r>
          </a:p>
          <a:p>
            <a:r>
              <a:rPr lang="en-US" altLang="zh-CN" sz="2000" dirty="0">
                <a:solidFill>
                  <a:schemeClr val="tx1"/>
                </a:solidFill>
                <a:latin typeface="Times New Roman" panose="02020603050405020304" pitchFamily="18" charset="0"/>
                <a:cs typeface="Times New Roman" panose="02020603050405020304" pitchFamily="18" charset="0"/>
              </a:rPr>
              <a:t>④ Britain (Wales)</a:t>
            </a:r>
            <a:endParaRPr lang="en-US" altLang="zh-HK" sz="20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70719" y="942490"/>
            <a:ext cx="1447800" cy="369332"/>
          </a:xfrm>
          <a:prstGeom prst="rect">
            <a:avLst/>
          </a:prstGeom>
          <a:noFill/>
        </p:spPr>
        <p:txBody>
          <a:bodyPr wrap="square" rtlCol="0">
            <a:spAutoFit/>
          </a:bodyPr>
          <a:lstStyle/>
          <a:p>
            <a:r>
              <a:rPr lang="en-US" altLang="zh-CN" dirty="0">
                <a:solidFill>
                  <a:srgbClr val="FF0000"/>
                </a:solidFill>
              </a:rPr>
              <a:t>④ </a:t>
            </a:r>
            <a:r>
              <a:rPr lang="en-US" altLang="zh-CN" dirty="0">
                <a:solidFill>
                  <a:srgbClr val="C00000"/>
                </a:solidFill>
                <a:latin typeface="Times New Roman" panose="02020603050405020304" pitchFamily="18" charset="0"/>
                <a:cs typeface="Times New Roman" panose="02020603050405020304" pitchFamily="18" charset="0"/>
              </a:rPr>
              <a:t>Britain</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768457" y="639541"/>
            <a:ext cx="1295400"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③</a:t>
            </a:r>
            <a:r>
              <a:rPr lang="en-US" altLang="zh-CN" dirty="0">
                <a:latin typeface="Times New Roman" panose="02020603050405020304" pitchFamily="18" charset="0"/>
                <a:cs typeface="Times New Roman" panose="02020603050405020304" pitchFamily="18" charset="0"/>
              </a:rPr>
              <a:t> </a:t>
            </a:r>
            <a:r>
              <a:rPr lang="en-US" altLang="zh-CN" dirty="0">
                <a:solidFill>
                  <a:srgbClr val="C00000"/>
                </a:solidFill>
                <a:latin typeface="Times New Roman" panose="02020603050405020304" pitchFamily="18" charset="0"/>
                <a:cs typeface="Times New Roman" panose="02020603050405020304" pitchFamily="18" charset="0"/>
              </a:rPr>
              <a:t>Greece</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443819" y="654981"/>
            <a:ext cx="1389699"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②</a:t>
            </a:r>
            <a:r>
              <a:rPr lang="en-US" altLang="zh-CN" dirty="0">
                <a:latin typeface="Times New Roman" panose="02020603050405020304" pitchFamily="18" charset="0"/>
                <a:cs typeface="Times New Roman" panose="02020603050405020304" pitchFamily="18" charset="0"/>
              </a:rPr>
              <a:t> </a:t>
            </a:r>
            <a:r>
              <a:rPr lang="en-US" altLang="zh-CN" dirty="0">
                <a:solidFill>
                  <a:srgbClr val="C00000"/>
                </a:solidFill>
                <a:latin typeface="Times New Roman" panose="02020603050405020304" pitchFamily="18" charset="0"/>
                <a:cs typeface="Times New Roman" panose="02020603050405020304" pitchFamily="18" charset="0"/>
              </a:rPr>
              <a:t>Italy</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128919" y="747603"/>
            <a:ext cx="1447800" cy="369332"/>
          </a:xfrm>
          <a:prstGeom prst="rect">
            <a:avLst/>
          </a:prstGeom>
          <a:noFill/>
        </p:spPr>
        <p:txBody>
          <a:bodyPr wrap="square" rtlCol="0">
            <a:spAutoFit/>
          </a:bodyPr>
          <a:lstStyle/>
          <a:p>
            <a:r>
              <a:rPr lang="en-US" altLang="zh-CN" dirty="0">
                <a:solidFill>
                  <a:srgbClr val="FF0000"/>
                </a:solidFill>
              </a:rPr>
              <a:t>①</a:t>
            </a:r>
            <a:r>
              <a:rPr lang="zh-TW" altLang="en-US" dirty="0">
                <a:solidFill>
                  <a:srgbClr val="FF0000"/>
                </a:solidFill>
              </a:rPr>
              <a:t> </a:t>
            </a:r>
            <a:r>
              <a:rPr lang="en-US" altLang="zh-CN" dirty="0">
                <a:solidFill>
                  <a:srgbClr val="C00000"/>
                </a:solidFill>
                <a:latin typeface="Times New Roman" panose="02020603050405020304" pitchFamily="18" charset="0"/>
                <a:cs typeface="Times New Roman" panose="02020603050405020304" pitchFamily="18" charset="0"/>
              </a:rPr>
              <a:t>Pakistan</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8" name="TextBox 1"/>
          <p:cNvSpPr txBox="1"/>
          <p:nvPr/>
        </p:nvSpPr>
        <p:spPr>
          <a:xfrm>
            <a:off x="37798" y="26236"/>
            <a:ext cx="3423256" cy="461665"/>
          </a:xfrm>
          <a:prstGeom prst="rect">
            <a:avLst/>
          </a:prstGeom>
          <a:solidFill>
            <a:schemeClr val="accent2">
              <a:lumMod val="40000"/>
              <a:lumOff val="60000"/>
            </a:schemeClr>
          </a:solidFill>
        </p:spPr>
        <p:txBody>
          <a:bodyPr wrap="square" rtlCol="0">
            <a:spAutoFit/>
          </a:bodyPr>
          <a:lstStyle/>
          <a:p>
            <a:r>
              <a:rPr lang="en-US" altLang="zh-HK" sz="2400" b="1" dirty="0">
                <a:latin typeface="Times New Roman" panose="02020603050405020304" pitchFamily="18" charset="0"/>
                <a:ea typeface="微軟正黑體" panose="020B0604030504040204" pitchFamily="34" charset="-120"/>
                <a:cs typeface="Times New Roman" panose="02020603050405020304" pitchFamily="18" charset="0"/>
              </a:rPr>
              <a:t>Canals around the world</a:t>
            </a:r>
          </a:p>
        </p:txBody>
      </p:sp>
    </p:spTree>
    <p:extLst>
      <p:ext uri="{BB962C8B-B14F-4D97-AF65-F5344CB8AC3E}">
        <p14:creationId xmlns:p14="http://schemas.microsoft.com/office/powerpoint/2010/main" val="183552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7" grpId="0" animBg="1"/>
      <p:bldP spid="6" grpId="0"/>
      <p:bldP spid="7" grpId="0"/>
      <p:bldP spid="9" grpId="0"/>
      <p:bldP spid="10"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48147" y="4712676"/>
            <a:ext cx="2815600" cy="1383324"/>
          </a:xfrm>
          <a:custGeom>
            <a:avLst/>
            <a:gdLst>
              <a:gd name="connsiteX0" fmla="*/ 0 w 2645228"/>
              <a:gd name="connsiteY0" fmla="*/ 0 h 1371600"/>
              <a:gd name="connsiteX1" fmla="*/ 54428 w 2645228"/>
              <a:gd name="connsiteY1" fmla="*/ 10886 h 1371600"/>
              <a:gd name="connsiteX2" fmla="*/ 185057 w 2645228"/>
              <a:gd name="connsiteY2" fmla="*/ 21772 h 1371600"/>
              <a:gd name="connsiteX3" fmla="*/ 250371 w 2645228"/>
              <a:gd name="connsiteY3" fmla="*/ 43543 h 1371600"/>
              <a:gd name="connsiteX4" fmla="*/ 337457 w 2645228"/>
              <a:gd name="connsiteY4" fmla="*/ 65314 h 1371600"/>
              <a:gd name="connsiteX5" fmla="*/ 381000 w 2645228"/>
              <a:gd name="connsiteY5" fmla="*/ 130629 h 1371600"/>
              <a:gd name="connsiteX6" fmla="*/ 424543 w 2645228"/>
              <a:gd name="connsiteY6" fmla="*/ 185057 h 1371600"/>
              <a:gd name="connsiteX7" fmla="*/ 457200 w 2645228"/>
              <a:gd name="connsiteY7" fmla="*/ 195943 h 1371600"/>
              <a:gd name="connsiteX8" fmla="*/ 522514 w 2645228"/>
              <a:gd name="connsiteY8" fmla="*/ 250372 h 1371600"/>
              <a:gd name="connsiteX9" fmla="*/ 544286 w 2645228"/>
              <a:gd name="connsiteY9" fmla="*/ 272143 h 1371600"/>
              <a:gd name="connsiteX10" fmla="*/ 576943 w 2645228"/>
              <a:gd name="connsiteY10" fmla="*/ 293914 h 1371600"/>
              <a:gd name="connsiteX11" fmla="*/ 598714 w 2645228"/>
              <a:gd name="connsiteY11" fmla="*/ 315686 h 1371600"/>
              <a:gd name="connsiteX12" fmla="*/ 631371 w 2645228"/>
              <a:gd name="connsiteY12" fmla="*/ 326572 h 1371600"/>
              <a:gd name="connsiteX13" fmla="*/ 664028 w 2645228"/>
              <a:gd name="connsiteY13" fmla="*/ 348343 h 1371600"/>
              <a:gd name="connsiteX14" fmla="*/ 674914 w 2645228"/>
              <a:gd name="connsiteY14" fmla="*/ 381000 h 1371600"/>
              <a:gd name="connsiteX15" fmla="*/ 740228 w 2645228"/>
              <a:gd name="connsiteY15" fmla="*/ 435429 h 1371600"/>
              <a:gd name="connsiteX16" fmla="*/ 816428 w 2645228"/>
              <a:gd name="connsiteY16" fmla="*/ 489857 h 1371600"/>
              <a:gd name="connsiteX17" fmla="*/ 849086 w 2645228"/>
              <a:gd name="connsiteY17" fmla="*/ 511629 h 1371600"/>
              <a:gd name="connsiteX18" fmla="*/ 914400 w 2645228"/>
              <a:gd name="connsiteY18" fmla="*/ 533400 h 1371600"/>
              <a:gd name="connsiteX19" fmla="*/ 936171 w 2645228"/>
              <a:gd name="connsiteY19" fmla="*/ 555172 h 1371600"/>
              <a:gd name="connsiteX20" fmla="*/ 990600 w 2645228"/>
              <a:gd name="connsiteY20" fmla="*/ 566057 h 1371600"/>
              <a:gd name="connsiteX21" fmla="*/ 1023257 w 2645228"/>
              <a:gd name="connsiteY21" fmla="*/ 576943 h 1371600"/>
              <a:gd name="connsiteX22" fmla="*/ 1132114 w 2645228"/>
              <a:gd name="connsiteY22" fmla="*/ 620486 h 1371600"/>
              <a:gd name="connsiteX23" fmla="*/ 1197428 w 2645228"/>
              <a:gd name="connsiteY23" fmla="*/ 653143 h 1371600"/>
              <a:gd name="connsiteX24" fmla="*/ 1240971 w 2645228"/>
              <a:gd name="connsiteY24" fmla="*/ 696686 h 1371600"/>
              <a:gd name="connsiteX25" fmla="*/ 1306286 w 2645228"/>
              <a:gd name="connsiteY25" fmla="*/ 740229 h 1371600"/>
              <a:gd name="connsiteX26" fmla="*/ 1338943 w 2645228"/>
              <a:gd name="connsiteY26" fmla="*/ 762000 h 1371600"/>
              <a:gd name="connsiteX27" fmla="*/ 1371600 w 2645228"/>
              <a:gd name="connsiteY27" fmla="*/ 772886 h 1371600"/>
              <a:gd name="connsiteX28" fmla="*/ 1436914 w 2645228"/>
              <a:gd name="connsiteY28" fmla="*/ 827314 h 1371600"/>
              <a:gd name="connsiteX29" fmla="*/ 1458686 w 2645228"/>
              <a:gd name="connsiteY29" fmla="*/ 849086 h 1371600"/>
              <a:gd name="connsiteX30" fmla="*/ 1556657 w 2645228"/>
              <a:gd name="connsiteY30" fmla="*/ 903514 h 1371600"/>
              <a:gd name="connsiteX31" fmla="*/ 1578428 w 2645228"/>
              <a:gd name="connsiteY31" fmla="*/ 925286 h 1371600"/>
              <a:gd name="connsiteX32" fmla="*/ 1698171 w 2645228"/>
              <a:gd name="connsiteY32" fmla="*/ 990600 h 1371600"/>
              <a:gd name="connsiteX33" fmla="*/ 1719943 w 2645228"/>
              <a:gd name="connsiteY33" fmla="*/ 1012372 h 1371600"/>
              <a:gd name="connsiteX34" fmla="*/ 1763486 w 2645228"/>
              <a:gd name="connsiteY34" fmla="*/ 1034143 h 1371600"/>
              <a:gd name="connsiteX35" fmla="*/ 1839686 w 2645228"/>
              <a:gd name="connsiteY35" fmla="*/ 1077686 h 1371600"/>
              <a:gd name="connsiteX36" fmla="*/ 1959428 w 2645228"/>
              <a:gd name="connsiteY36" fmla="*/ 1143000 h 1371600"/>
              <a:gd name="connsiteX37" fmla="*/ 2046514 w 2645228"/>
              <a:gd name="connsiteY37" fmla="*/ 1197429 h 1371600"/>
              <a:gd name="connsiteX38" fmla="*/ 2079171 w 2645228"/>
              <a:gd name="connsiteY38" fmla="*/ 1219200 h 1371600"/>
              <a:gd name="connsiteX39" fmla="*/ 2133600 w 2645228"/>
              <a:gd name="connsiteY39" fmla="*/ 1230086 h 1371600"/>
              <a:gd name="connsiteX40" fmla="*/ 2242457 w 2645228"/>
              <a:gd name="connsiteY40" fmla="*/ 1262743 h 1371600"/>
              <a:gd name="connsiteX41" fmla="*/ 2286000 w 2645228"/>
              <a:gd name="connsiteY41" fmla="*/ 1273629 h 1371600"/>
              <a:gd name="connsiteX42" fmla="*/ 2351314 w 2645228"/>
              <a:gd name="connsiteY42" fmla="*/ 1284514 h 1371600"/>
              <a:gd name="connsiteX43" fmla="*/ 2394857 w 2645228"/>
              <a:gd name="connsiteY43" fmla="*/ 1306286 h 1371600"/>
              <a:gd name="connsiteX44" fmla="*/ 2525486 w 2645228"/>
              <a:gd name="connsiteY44" fmla="*/ 1328057 h 1371600"/>
              <a:gd name="connsiteX45" fmla="*/ 2590800 w 2645228"/>
              <a:gd name="connsiteY45" fmla="*/ 1349829 h 1371600"/>
              <a:gd name="connsiteX46" fmla="*/ 2623457 w 2645228"/>
              <a:gd name="connsiteY46" fmla="*/ 1360714 h 1371600"/>
              <a:gd name="connsiteX47" fmla="*/ 2645228 w 2645228"/>
              <a:gd name="connsiteY47"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45228" h="1371600">
                <a:moveTo>
                  <a:pt x="0" y="0"/>
                </a:moveTo>
                <a:cubicBezTo>
                  <a:pt x="18143" y="3629"/>
                  <a:pt x="36053" y="8724"/>
                  <a:pt x="54428" y="10886"/>
                </a:cubicBezTo>
                <a:cubicBezTo>
                  <a:pt x="97823" y="15991"/>
                  <a:pt x="141958" y="14589"/>
                  <a:pt x="185057" y="21772"/>
                </a:cubicBezTo>
                <a:cubicBezTo>
                  <a:pt x="207694" y="25545"/>
                  <a:pt x="228107" y="37977"/>
                  <a:pt x="250371" y="43543"/>
                </a:cubicBezTo>
                <a:lnTo>
                  <a:pt x="337457" y="65314"/>
                </a:lnTo>
                <a:cubicBezTo>
                  <a:pt x="381339" y="153081"/>
                  <a:pt x="336672" y="75218"/>
                  <a:pt x="381000" y="130629"/>
                </a:cubicBezTo>
                <a:cubicBezTo>
                  <a:pt x="394694" y="147747"/>
                  <a:pt x="404322" y="172925"/>
                  <a:pt x="424543" y="185057"/>
                </a:cubicBezTo>
                <a:cubicBezTo>
                  <a:pt x="434382" y="190961"/>
                  <a:pt x="446314" y="192314"/>
                  <a:pt x="457200" y="195943"/>
                </a:cubicBezTo>
                <a:cubicBezTo>
                  <a:pt x="534767" y="273510"/>
                  <a:pt x="446743" y="189756"/>
                  <a:pt x="522514" y="250372"/>
                </a:cubicBezTo>
                <a:cubicBezTo>
                  <a:pt x="530528" y="256783"/>
                  <a:pt x="536272" y="265732"/>
                  <a:pt x="544286" y="272143"/>
                </a:cubicBezTo>
                <a:cubicBezTo>
                  <a:pt x="554502" y="280316"/>
                  <a:pt x="566727" y="285741"/>
                  <a:pt x="576943" y="293914"/>
                </a:cubicBezTo>
                <a:cubicBezTo>
                  <a:pt x="584957" y="300325"/>
                  <a:pt x="589913" y="310405"/>
                  <a:pt x="598714" y="315686"/>
                </a:cubicBezTo>
                <a:cubicBezTo>
                  <a:pt x="608553" y="321590"/>
                  <a:pt x="621108" y="321440"/>
                  <a:pt x="631371" y="326572"/>
                </a:cubicBezTo>
                <a:cubicBezTo>
                  <a:pt x="643073" y="332423"/>
                  <a:pt x="653142" y="341086"/>
                  <a:pt x="664028" y="348343"/>
                </a:cubicBezTo>
                <a:cubicBezTo>
                  <a:pt x="667657" y="359229"/>
                  <a:pt x="669010" y="371161"/>
                  <a:pt x="674914" y="381000"/>
                </a:cubicBezTo>
                <a:cubicBezTo>
                  <a:pt x="685000" y="397810"/>
                  <a:pt x="731810" y="428063"/>
                  <a:pt x="740228" y="435429"/>
                </a:cubicBezTo>
                <a:cubicBezTo>
                  <a:pt x="803804" y="491059"/>
                  <a:pt x="757635" y="470260"/>
                  <a:pt x="816428" y="489857"/>
                </a:cubicBezTo>
                <a:cubicBezTo>
                  <a:pt x="827314" y="497114"/>
                  <a:pt x="837130" y="506315"/>
                  <a:pt x="849086" y="511629"/>
                </a:cubicBezTo>
                <a:cubicBezTo>
                  <a:pt x="870057" y="520949"/>
                  <a:pt x="914400" y="533400"/>
                  <a:pt x="914400" y="533400"/>
                </a:cubicBezTo>
                <a:cubicBezTo>
                  <a:pt x="921657" y="540657"/>
                  <a:pt x="926738" y="551129"/>
                  <a:pt x="936171" y="555172"/>
                </a:cubicBezTo>
                <a:cubicBezTo>
                  <a:pt x="953177" y="562460"/>
                  <a:pt x="972650" y="561570"/>
                  <a:pt x="990600" y="566057"/>
                </a:cubicBezTo>
                <a:cubicBezTo>
                  <a:pt x="1001732" y="568840"/>
                  <a:pt x="1012547" y="572824"/>
                  <a:pt x="1023257" y="576943"/>
                </a:cubicBezTo>
                <a:cubicBezTo>
                  <a:pt x="1059733" y="590972"/>
                  <a:pt x="1099597" y="598808"/>
                  <a:pt x="1132114" y="620486"/>
                </a:cubicBezTo>
                <a:cubicBezTo>
                  <a:pt x="1174318" y="648622"/>
                  <a:pt x="1152360" y="638120"/>
                  <a:pt x="1197428" y="653143"/>
                </a:cubicBezTo>
                <a:cubicBezTo>
                  <a:pt x="1211942" y="667657"/>
                  <a:pt x="1223892" y="685300"/>
                  <a:pt x="1240971" y="696686"/>
                </a:cubicBezTo>
                <a:lnTo>
                  <a:pt x="1306286" y="740229"/>
                </a:lnTo>
                <a:cubicBezTo>
                  <a:pt x="1317172" y="747486"/>
                  <a:pt x="1326532" y="757863"/>
                  <a:pt x="1338943" y="762000"/>
                </a:cubicBezTo>
                <a:lnTo>
                  <a:pt x="1371600" y="772886"/>
                </a:lnTo>
                <a:cubicBezTo>
                  <a:pt x="1449176" y="850462"/>
                  <a:pt x="1361136" y="766692"/>
                  <a:pt x="1436914" y="827314"/>
                </a:cubicBezTo>
                <a:cubicBezTo>
                  <a:pt x="1444928" y="833725"/>
                  <a:pt x="1450475" y="842928"/>
                  <a:pt x="1458686" y="849086"/>
                </a:cubicBezTo>
                <a:cubicBezTo>
                  <a:pt x="1518576" y="894004"/>
                  <a:pt x="1505742" y="886543"/>
                  <a:pt x="1556657" y="903514"/>
                </a:cubicBezTo>
                <a:cubicBezTo>
                  <a:pt x="1563914" y="910771"/>
                  <a:pt x="1570077" y="919321"/>
                  <a:pt x="1578428" y="925286"/>
                </a:cubicBezTo>
                <a:cubicBezTo>
                  <a:pt x="1659847" y="983443"/>
                  <a:pt x="1606895" y="933552"/>
                  <a:pt x="1698171" y="990600"/>
                </a:cubicBezTo>
                <a:cubicBezTo>
                  <a:pt x="1706874" y="996040"/>
                  <a:pt x="1711403" y="1006679"/>
                  <a:pt x="1719943" y="1012372"/>
                </a:cubicBezTo>
                <a:cubicBezTo>
                  <a:pt x="1733445" y="1021373"/>
                  <a:pt x="1749725" y="1025542"/>
                  <a:pt x="1763486" y="1034143"/>
                </a:cubicBezTo>
                <a:cubicBezTo>
                  <a:pt x="1838805" y="1081217"/>
                  <a:pt x="1775524" y="1056299"/>
                  <a:pt x="1839686" y="1077686"/>
                </a:cubicBezTo>
                <a:cubicBezTo>
                  <a:pt x="1934817" y="1149035"/>
                  <a:pt x="1821646" y="1069516"/>
                  <a:pt x="1959428" y="1143000"/>
                </a:cubicBezTo>
                <a:cubicBezTo>
                  <a:pt x="1989633" y="1159109"/>
                  <a:pt x="2018031" y="1178441"/>
                  <a:pt x="2046514" y="1197429"/>
                </a:cubicBezTo>
                <a:cubicBezTo>
                  <a:pt x="2057400" y="1204686"/>
                  <a:pt x="2066921" y="1214606"/>
                  <a:pt x="2079171" y="1219200"/>
                </a:cubicBezTo>
                <a:cubicBezTo>
                  <a:pt x="2096495" y="1225697"/>
                  <a:pt x="2115457" y="1226457"/>
                  <a:pt x="2133600" y="1230086"/>
                </a:cubicBezTo>
                <a:cubicBezTo>
                  <a:pt x="2191259" y="1268525"/>
                  <a:pt x="2146141" y="1245231"/>
                  <a:pt x="2242457" y="1262743"/>
                </a:cubicBezTo>
                <a:cubicBezTo>
                  <a:pt x="2257177" y="1265419"/>
                  <a:pt x="2271329" y="1270695"/>
                  <a:pt x="2286000" y="1273629"/>
                </a:cubicBezTo>
                <a:cubicBezTo>
                  <a:pt x="2307643" y="1277958"/>
                  <a:pt x="2329543" y="1280886"/>
                  <a:pt x="2351314" y="1284514"/>
                </a:cubicBezTo>
                <a:cubicBezTo>
                  <a:pt x="2365828" y="1291771"/>
                  <a:pt x="2379663" y="1300588"/>
                  <a:pt x="2394857" y="1306286"/>
                </a:cubicBezTo>
                <a:cubicBezTo>
                  <a:pt x="2430821" y="1319773"/>
                  <a:pt x="2493871" y="1324105"/>
                  <a:pt x="2525486" y="1328057"/>
                </a:cubicBezTo>
                <a:lnTo>
                  <a:pt x="2590800" y="1349829"/>
                </a:lnTo>
                <a:cubicBezTo>
                  <a:pt x="2601686" y="1353458"/>
                  <a:pt x="2613194" y="1355582"/>
                  <a:pt x="2623457" y="1360714"/>
                </a:cubicBezTo>
                <a:lnTo>
                  <a:pt x="2645228" y="1371600"/>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30" y="3997568"/>
            <a:ext cx="1277428" cy="83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672499">
            <a:off x="2788980" y="5218607"/>
            <a:ext cx="1752600" cy="369332"/>
          </a:xfrm>
          <a:prstGeom prst="rect">
            <a:avLst/>
          </a:prstGeom>
          <a:noFill/>
        </p:spPr>
        <p:txBody>
          <a:bodyPr wrap="square" rtlCol="0">
            <a:spAutoFit/>
          </a:bodyPr>
          <a:lstStyle/>
          <a:p>
            <a:r>
              <a:rPr lang="zh-CN" altLang="en-US" dirty="0" smtClean="0"/>
              <a:t>人工河道</a:t>
            </a:r>
            <a:endParaRPr lang="en-US" dirty="0"/>
          </a:p>
        </p:txBody>
      </p:sp>
      <p:sp>
        <p:nvSpPr>
          <p:cNvPr id="6" name="TextBox 5"/>
          <p:cNvSpPr txBox="1"/>
          <p:nvPr/>
        </p:nvSpPr>
        <p:spPr>
          <a:xfrm>
            <a:off x="2725" y="-18869"/>
            <a:ext cx="2362611"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怎樣修建</a:t>
            </a:r>
            <a:r>
              <a:rPr lang="zh-CN" altLang="en-US" sz="2400" b="1" dirty="0" smtClean="0">
                <a:latin typeface="微軟正黑體" panose="020B0604030504040204" pitchFamily="34" charset="-120"/>
                <a:ea typeface="微軟正黑體" panose="020B0604030504040204" pitchFamily="34" charset="-120"/>
              </a:rPr>
              <a:t>運河？</a:t>
            </a:r>
            <a:endParaRPr lang="en-US" sz="2400" b="1" dirty="0">
              <a:latin typeface="微軟正黑體" panose="020B0604030504040204" pitchFamily="34" charset="-120"/>
              <a:ea typeface="微軟正黑體" panose="020B0604030504040204" pitchFamily="34" charset="-120"/>
            </a:endParaRPr>
          </a:p>
        </p:txBody>
      </p:sp>
      <p:sp>
        <p:nvSpPr>
          <p:cNvPr id="7" name="TextBox 6"/>
          <p:cNvSpPr txBox="1"/>
          <p:nvPr/>
        </p:nvSpPr>
        <p:spPr>
          <a:xfrm>
            <a:off x="213519" y="526231"/>
            <a:ext cx="9601200" cy="646331"/>
          </a:xfrm>
          <a:prstGeom prst="rect">
            <a:avLst/>
          </a:prstGeom>
          <a:noFill/>
        </p:spPr>
        <p:txBody>
          <a:bodyPr wrap="square" rtlCol="0">
            <a:spAutoFit/>
          </a:bodyPr>
          <a:lstStyle/>
          <a:p>
            <a:r>
              <a:rPr lang="zh-CN" altLang="en-US" dirty="0" smtClean="0"/>
              <a:t>運河是人工開鑿的河流，</a:t>
            </a:r>
            <a:r>
              <a:rPr lang="zh-TW" altLang="en-US" dirty="0" smtClean="0">
                <a:latin typeface="SimSun" panose="02010600030101010101" pitchFamily="2" charset="-122"/>
                <a:ea typeface="SimSun" panose="02010600030101010101" pitchFamily="2" charset="-122"/>
              </a:rPr>
              <a:t>是需要處理</a:t>
            </a:r>
            <a:r>
              <a:rPr lang="zh-CN" altLang="en-US" dirty="0" smtClean="0"/>
              <a:t>大量泥土工程，但</a:t>
            </a:r>
            <a:r>
              <a:rPr lang="zh-TW" altLang="en-US" dirty="0" smtClean="0">
                <a:latin typeface="SimSun" panose="02010600030101010101" pitchFamily="2" charset="-122"/>
                <a:ea typeface="SimSun" panose="02010600030101010101" pitchFamily="2" charset="-122"/>
              </a:rPr>
              <a:t>最重要找到合適的</a:t>
            </a:r>
            <a:r>
              <a:rPr lang="zh-CN" altLang="en-US" dirty="0" smtClean="0"/>
              <a:t>水源。</a:t>
            </a:r>
            <a:endParaRPr lang="en-US" altLang="zh-CN" dirty="0" smtClean="0"/>
          </a:p>
          <a:p>
            <a:r>
              <a:rPr lang="zh-CN" altLang="en-US" dirty="0" smtClean="0"/>
              <a:t>一般來說，有兩個方法：</a:t>
            </a:r>
            <a:endParaRPr lang="en-US" dirty="0"/>
          </a:p>
        </p:txBody>
      </p:sp>
      <p:sp>
        <p:nvSpPr>
          <p:cNvPr id="4" name="Rectangle 3"/>
          <p:cNvSpPr/>
          <p:nvPr/>
        </p:nvSpPr>
        <p:spPr>
          <a:xfrm>
            <a:off x="442119" y="1905000"/>
            <a:ext cx="4495800" cy="464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242645" y="1910862"/>
            <a:ext cx="3695273" cy="2919463"/>
          </a:xfrm>
          <a:custGeom>
            <a:avLst/>
            <a:gdLst>
              <a:gd name="connsiteX0" fmla="*/ 3411416 w 3411416"/>
              <a:gd name="connsiteY0" fmla="*/ 2672861 h 2672861"/>
              <a:gd name="connsiteX1" fmla="*/ 3329354 w 3411416"/>
              <a:gd name="connsiteY1" fmla="*/ 2637692 h 2672861"/>
              <a:gd name="connsiteX2" fmla="*/ 3282462 w 3411416"/>
              <a:gd name="connsiteY2" fmla="*/ 2625969 h 2672861"/>
              <a:gd name="connsiteX3" fmla="*/ 3212123 w 3411416"/>
              <a:gd name="connsiteY3" fmla="*/ 2602523 h 2672861"/>
              <a:gd name="connsiteX4" fmla="*/ 3106616 w 3411416"/>
              <a:gd name="connsiteY4" fmla="*/ 2579076 h 2672861"/>
              <a:gd name="connsiteX5" fmla="*/ 3048000 w 3411416"/>
              <a:gd name="connsiteY5" fmla="*/ 2532184 h 2672861"/>
              <a:gd name="connsiteX6" fmla="*/ 3001108 w 3411416"/>
              <a:gd name="connsiteY6" fmla="*/ 2508738 h 2672861"/>
              <a:gd name="connsiteX7" fmla="*/ 2942492 w 3411416"/>
              <a:gd name="connsiteY7" fmla="*/ 2461846 h 2672861"/>
              <a:gd name="connsiteX8" fmla="*/ 2919046 w 3411416"/>
              <a:gd name="connsiteY8" fmla="*/ 2379784 h 2672861"/>
              <a:gd name="connsiteX9" fmla="*/ 2883877 w 3411416"/>
              <a:gd name="connsiteY9" fmla="*/ 2356338 h 2672861"/>
              <a:gd name="connsiteX10" fmla="*/ 2836985 w 3411416"/>
              <a:gd name="connsiteY10" fmla="*/ 2274276 h 2672861"/>
              <a:gd name="connsiteX11" fmla="*/ 2766646 w 3411416"/>
              <a:gd name="connsiteY11" fmla="*/ 2250830 h 2672861"/>
              <a:gd name="connsiteX12" fmla="*/ 2614246 w 3411416"/>
              <a:gd name="connsiteY12" fmla="*/ 2215661 h 2672861"/>
              <a:gd name="connsiteX13" fmla="*/ 2497016 w 3411416"/>
              <a:gd name="connsiteY13" fmla="*/ 2192215 h 2672861"/>
              <a:gd name="connsiteX14" fmla="*/ 2473569 w 3411416"/>
              <a:gd name="connsiteY14" fmla="*/ 2168769 h 2672861"/>
              <a:gd name="connsiteX15" fmla="*/ 2391508 w 3411416"/>
              <a:gd name="connsiteY15" fmla="*/ 2133600 h 2672861"/>
              <a:gd name="connsiteX16" fmla="*/ 2332892 w 3411416"/>
              <a:gd name="connsiteY16" fmla="*/ 2074984 h 2672861"/>
              <a:gd name="connsiteX17" fmla="*/ 2250831 w 3411416"/>
              <a:gd name="connsiteY17" fmla="*/ 2028092 h 2672861"/>
              <a:gd name="connsiteX18" fmla="*/ 2203939 w 3411416"/>
              <a:gd name="connsiteY18" fmla="*/ 2004646 h 2672861"/>
              <a:gd name="connsiteX19" fmla="*/ 2180492 w 3411416"/>
              <a:gd name="connsiteY19" fmla="*/ 1981200 h 2672861"/>
              <a:gd name="connsiteX20" fmla="*/ 2086708 w 3411416"/>
              <a:gd name="connsiteY20" fmla="*/ 1934307 h 2672861"/>
              <a:gd name="connsiteX21" fmla="*/ 2063262 w 3411416"/>
              <a:gd name="connsiteY21" fmla="*/ 1899138 h 2672861"/>
              <a:gd name="connsiteX22" fmla="*/ 2016369 w 3411416"/>
              <a:gd name="connsiteY22" fmla="*/ 1887415 h 2672861"/>
              <a:gd name="connsiteX23" fmla="*/ 1934308 w 3411416"/>
              <a:gd name="connsiteY23" fmla="*/ 1852246 h 2672861"/>
              <a:gd name="connsiteX24" fmla="*/ 1863969 w 3411416"/>
              <a:gd name="connsiteY24" fmla="*/ 1781907 h 2672861"/>
              <a:gd name="connsiteX25" fmla="*/ 1828800 w 3411416"/>
              <a:gd name="connsiteY25" fmla="*/ 1746738 h 2672861"/>
              <a:gd name="connsiteX26" fmla="*/ 1758462 w 3411416"/>
              <a:gd name="connsiteY26" fmla="*/ 1629507 h 2672861"/>
              <a:gd name="connsiteX27" fmla="*/ 1711569 w 3411416"/>
              <a:gd name="connsiteY27" fmla="*/ 1594338 h 2672861"/>
              <a:gd name="connsiteX28" fmla="*/ 1606062 w 3411416"/>
              <a:gd name="connsiteY28" fmla="*/ 1547446 h 2672861"/>
              <a:gd name="connsiteX29" fmla="*/ 1570892 w 3411416"/>
              <a:gd name="connsiteY29" fmla="*/ 1535723 h 2672861"/>
              <a:gd name="connsiteX30" fmla="*/ 1535723 w 3411416"/>
              <a:gd name="connsiteY30" fmla="*/ 1524000 h 2672861"/>
              <a:gd name="connsiteX31" fmla="*/ 1453662 w 3411416"/>
              <a:gd name="connsiteY31" fmla="*/ 1465384 h 2672861"/>
              <a:gd name="connsiteX32" fmla="*/ 1359877 w 3411416"/>
              <a:gd name="connsiteY32" fmla="*/ 1418492 h 2672861"/>
              <a:gd name="connsiteX33" fmla="*/ 1301262 w 3411416"/>
              <a:gd name="connsiteY33" fmla="*/ 1348153 h 2672861"/>
              <a:gd name="connsiteX34" fmla="*/ 867508 w 3411416"/>
              <a:gd name="connsiteY34" fmla="*/ 1277815 h 2672861"/>
              <a:gd name="connsiteX35" fmla="*/ 832339 w 3411416"/>
              <a:gd name="connsiteY35" fmla="*/ 1242646 h 2672861"/>
              <a:gd name="connsiteX36" fmla="*/ 797169 w 3411416"/>
              <a:gd name="connsiteY36" fmla="*/ 1219200 h 2672861"/>
              <a:gd name="connsiteX37" fmla="*/ 773723 w 3411416"/>
              <a:gd name="connsiteY37" fmla="*/ 1148861 h 2672861"/>
              <a:gd name="connsiteX38" fmla="*/ 762000 w 3411416"/>
              <a:gd name="connsiteY38" fmla="*/ 1113692 h 2672861"/>
              <a:gd name="connsiteX39" fmla="*/ 750277 w 3411416"/>
              <a:gd name="connsiteY39" fmla="*/ 1078523 h 2672861"/>
              <a:gd name="connsiteX40" fmla="*/ 726831 w 3411416"/>
              <a:gd name="connsiteY40" fmla="*/ 1019907 h 2672861"/>
              <a:gd name="connsiteX41" fmla="*/ 703385 w 3411416"/>
              <a:gd name="connsiteY41" fmla="*/ 984738 h 2672861"/>
              <a:gd name="connsiteX42" fmla="*/ 679939 w 3411416"/>
              <a:gd name="connsiteY42" fmla="*/ 937846 h 2672861"/>
              <a:gd name="connsiteX43" fmla="*/ 621323 w 3411416"/>
              <a:gd name="connsiteY43" fmla="*/ 820615 h 2672861"/>
              <a:gd name="connsiteX44" fmla="*/ 621323 w 3411416"/>
              <a:gd name="connsiteY44" fmla="*/ 820615 h 2672861"/>
              <a:gd name="connsiteX45" fmla="*/ 574431 w 3411416"/>
              <a:gd name="connsiteY45" fmla="*/ 726830 h 2672861"/>
              <a:gd name="connsiteX46" fmla="*/ 539262 w 3411416"/>
              <a:gd name="connsiteY46" fmla="*/ 691661 h 2672861"/>
              <a:gd name="connsiteX47" fmla="*/ 492369 w 3411416"/>
              <a:gd name="connsiteY47" fmla="*/ 679938 h 2672861"/>
              <a:gd name="connsiteX48" fmla="*/ 457200 w 3411416"/>
              <a:gd name="connsiteY48" fmla="*/ 644769 h 2672861"/>
              <a:gd name="connsiteX49" fmla="*/ 422031 w 3411416"/>
              <a:gd name="connsiteY49" fmla="*/ 633046 h 2672861"/>
              <a:gd name="connsiteX50" fmla="*/ 328246 w 3411416"/>
              <a:gd name="connsiteY50" fmla="*/ 597876 h 2672861"/>
              <a:gd name="connsiteX51" fmla="*/ 187569 w 3411416"/>
              <a:gd name="connsiteY51" fmla="*/ 468923 h 2672861"/>
              <a:gd name="connsiteX52" fmla="*/ 164123 w 3411416"/>
              <a:gd name="connsiteY52" fmla="*/ 445476 h 2672861"/>
              <a:gd name="connsiteX53" fmla="*/ 93785 w 3411416"/>
              <a:gd name="connsiteY53" fmla="*/ 363415 h 2672861"/>
              <a:gd name="connsiteX54" fmla="*/ 70339 w 3411416"/>
              <a:gd name="connsiteY54" fmla="*/ 281353 h 2672861"/>
              <a:gd name="connsiteX55" fmla="*/ 46892 w 3411416"/>
              <a:gd name="connsiteY55" fmla="*/ 211015 h 2672861"/>
              <a:gd name="connsiteX56" fmla="*/ 0 w 3411416"/>
              <a:gd name="connsiteY56" fmla="*/ 0 h 267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1416" h="2672861">
                <a:moveTo>
                  <a:pt x="3411416" y="2672861"/>
                </a:moveTo>
                <a:cubicBezTo>
                  <a:pt x="3384062" y="2661138"/>
                  <a:pt x="3357322" y="2647862"/>
                  <a:pt x="3329354" y="2637692"/>
                </a:cubicBezTo>
                <a:cubicBezTo>
                  <a:pt x="3314212" y="2632186"/>
                  <a:pt x="3297894" y="2630599"/>
                  <a:pt x="3282462" y="2625969"/>
                </a:cubicBezTo>
                <a:cubicBezTo>
                  <a:pt x="3258790" y="2618867"/>
                  <a:pt x="3236100" y="2608517"/>
                  <a:pt x="3212123" y="2602523"/>
                </a:cubicBezTo>
                <a:cubicBezTo>
                  <a:pt x="3145901" y="2585967"/>
                  <a:pt x="3181030" y="2593960"/>
                  <a:pt x="3106616" y="2579076"/>
                </a:cubicBezTo>
                <a:cubicBezTo>
                  <a:pt x="3087077" y="2563445"/>
                  <a:pt x="3068819" y="2546063"/>
                  <a:pt x="3048000" y="2532184"/>
                </a:cubicBezTo>
                <a:cubicBezTo>
                  <a:pt x="3033459" y="2522490"/>
                  <a:pt x="3016281" y="2517408"/>
                  <a:pt x="3001108" y="2508738"/>
                </a:cubicBezTo>
                <a:cubicBezTo>
                  <a:pt x="2966603" y="2489021"/>
                  <a:pt x="2968167" y="2487520"/>
                  <a:pt x="2942492" y="2461846"/>
                </a:cubicBezTo>
                <a:cubicBezTo>
                  <a:pt x="2934677" y="2434492"/>
                  <a:pt x="2932862" y="2404653"/>
                  <a:pt x="2919046" y="2379784"/>
                </a:cubicBezTo>
                <a:cubicBezTo>
                  <a:pt x="2912204" y="2367468"/>
                  <a:pt x="2891692" y="2368061"/>
                  <a:pt x="2883877" y="2356338"/>
                </a:cubicBezTo>
                <a:cubicBezTo>
                  <a:pt x="2847752" y="2302151"/>
                  <a:pt x="2904518" y="2311795"/>
                  <a:pt x="2836985" y="2274276"/>
                </a:cubicBezTo>
                <a:cubicBezTo>
                  <a:pt x="2815381" y="2262273"/>
                  <a:pt x="2790410" y="2257620"/>
                  <a:pt x="2766646" y="2250830"/>
                </a:cubicBezTo>
                <a:cubicBezTo>
                  <a:pt x="2562390" y="2192472"/>
                  <a:pt x="2760817" y="2252303"/>
                  <a:pt x="2614246" y="2215661"/>
                </a:cubicBezTo>
                <a:cubicBezTo>
                  <a:pt x="2505119" y="2188380"/>
                  <a:pt x="2698070" y="2220937"/>
                  <a:pt x="2497016" y="2192215"/>
                </a:cubicBezTo>
                <a:cubicBezTo>
                  <a:pt x="2489200" y="2184400"/>
                  <a:pt x="2483455" y="2173712"/>
                  <a:pt x="2473569" y="2168769"/>
                </a:cubicBezTo>
                <a:cubicBezTo>
                  <a:pt x="2403496" y="2133733"/>
                  <a:pt x="2448401" y="2183382"/>
                  <a:pt x="2391508" y="2133600"/>
                </a:cubicBezTo>
                <a:cubicBezTo>
                  <a:pt x="2370713" y="2115404"/>
                  <a:pt x="2357607" y="2087341"/>
                  <a:pt x="2332892" y="2074984"/>
                </a:cubicBezTo>
                <a:cubicBezTo>
                  <a:pt x="2191189" y="2004132"/>
                  <a:pt x="2366820" y="2094371"/>
                  <a:pt x="2250831" y="2028092"/>
                </a:cubicBezTo>
                <a:cubicBezTo>
                  <a:pt x="2235658" y="2019422"/>
                  <a:pt x="2218480" y="2014340"/>
                  <a:pt x="2203939" y="2004646"/>
                </a:cubicBezTo>
                <a:cubicBezTo>
                  <a:pt x="2194742" y="1998515"/>
                  <a:pt x="2189970" y="1986887"/>
                  <a:pt x="2180492" y="1981200"/>
                </a:cubicBezTo>
                <a:cubicBezTo>
                  <a:pt x="2150521" y="1963218"/>
                  <a:pt x="2086708" y="1934307"/>
                  <a:pt x="2086708" y="1934307"/>
                </a:cubicBezTo>
                <a:cubicBezTo>
                  <a:pt x="2078893" y="1922584"/>
                  <a:pt x="2074985" y="1906953"/>
                  <a:pt x="2063262" y="1899138"/>
                </a:cubicBezTo>
                <a:cubicBezTo>
                  <a:pt x="2049856" y="1890201"/>
                  <a:pt x="2031861" y="1891841"/>
                  <a:pt x="2016369" y="1887415"/>
                </a:cubicBezTo>
                <a:cubicBezTo>
                  <a:pt x="1976121" y="1875916"/>
                  <a:pt x="1975989" y="1873086"/>
                  <a:pt x="1934308" y="1852246"/>
                </a:cubicBezTo>
                <a:lnTo>
                  <a:pt x="1863969" y="1781907"/>
                </a:lnTo>
                <a:cubicBezTo>
                  <a:pt x="1852246" y="1770184"/>
                  <a:pt x="1836214" y="1761567"/>
                  <a:pt x="1828800" y="1746738"/>
                </a:cubicBezTo>
                <a:cubicBezTo>
                  <a:pt x="1813808" y="1716755"/>
                  <a:pt x="1781095" y="1646481"/>
                  <a:pt x="1758462" y="1629507"/>
                </a:cubicBezTo>
                <a:cubicBezTo>
                  <a:pt x="1742831" y="1617784"/>
                  <a:pt x="1727468" y="1605694"/>
                  <a:pt x="1711569" y="1594338"/>
                </a:cubicBezTo>
                <a:cubicBezTo>
                  <a:pt x="1662802" y="1559505"/>
                  <a:pt x="1677547" y="1571274"/>
                  <a:pt x="1606062" y="1547446"/>
                </a:cubicBezTo>
                <a:lnTo>
                  <a:pt x="1570892" y="1535723"/>
                </a:lnTo>
                <a:lnTo>
                  <a:pt x="1535723" y="1524000"/>
                </a:lnTo>
                <a:cubicBezTo>
                  <a:pt x="1480879" y="1469154"/>
                  <a:pt x="1523097" y="1503958"/>
                  <a:pt x="1453662" y="1465384"/>
                </a:cubicBezTo>
                <a:cubicBezTo>
                  <a:pt x="1370609" y="1419244"/>
                  <a:pt x="1424169" y="1439923"/>
                  <a:pt x="1359877" y="1418492"/>
                </a:cubicBezTo>
                <a:cubicBezTo>
                  <a:pt x="1319855" y="1338449"/>
                  <a:pt x="1359255" y="1397862"/>
                  <a:pt x="1301262" y="1348153"/>
                </a:cubicBezTo>
                <a:cubicBezTo>
                  <a:pt x="1138227" y="1208408"/>
                  <a:pt x="1421314" y="1311379"/>
                  <a:pt x="867508" y="1277815"/>
                </a:cubicBezTo>
                <a:cubicBezTo>
                  <a:pt x="855785" y="1266092"/>
                  <a:pt x="845075" y="1253259"/>
                  <a:pt x="832339" y="1242646"/>
                </a:cubicBezTo>
                <a:cubicBezTo>
                  <a:pt x="821515" y="1233626"/>
                  <a:pt x="804636" y="1231148"/>
                  <a:pt x="797169" y="1219200"/>
                </a:cubicBezTo>
                <a:cubicBezTo>
                  <a:pt x="784070" y="1198242"/>
                  <a:pt x="781538" y="1172307"/>
                  <a:pt x="773723" y="1148861"/>
                </a:cubicBezTo>
                <a:lnTo>
                  <a:pt x="762000" y="1113692"/>
                </a:lnTo>
                <a:cubicBezTo>
                  <a:pt x="758092" y="1101969"/>
                  <a:pt x="754866" y="1089996"/>
                  <a:pt x="750277" y="1078523"/>
                </a:cubicBezTo>
                <a:cubicBezTo>
                  <a:pt x="742462" y="1058984"/>
                  <a:pt x="736242" y="1038729"/>
                  <a:pt x="726831" y="1019907"/>
                </a:cubicBezTo>
                <a:cubicBezTo>
                  <a:pt x="720530" y="1007305"/>
                  <a:pt x="710375" y="996971"/>
                  <a:pt x="703385" y="984738"/>
                </a:cubicBezTo>
                <a:cubicBezTo>
                  <a:pt x="694715" y="969565"/>
                  <a:pt x="687754" y="953477"/>
                  <a:pt x="679939" y="937846"/>
                </a:cubicBezTo>
                <a:cubicBezTo>
                  <a:pt x="661382" y="863616"/>
                  <a:pt x="677153" y="904359"/>
                  <a:pt x="621323" y="820615"/>
                </a:cubicBezTo>
                <a:lnTo>
                  <a:pt x="621323" y="820615"/>
                </a:lnTo>
                <a:cubicBezTo>
                  <a:pt x="604750" y="779181"/>
                  <a:pt x="601444" y="759247"/>
                  <a:pt x="574431" y="726830"/>
                </a:cubicBezTo>
                <a:cubicBezTo>
                  <a:pt x="563818" y="714094"/>
                  <a:pt x="553656" y="699886"/>
                  <a:pt x="539262" y="691661"/>
                </a:cubicBezTo>
                <a:cubicBezTo>
                  <a:pt x="525273" y="683667"/>
                  <a:pt x="508000" y="683846"/>
                  <a:pt x="492369" y="679938"/>
                </a:cubicBezTo>
                <a:cubicBezTo>
                  <a:pt x="480646" y="668215"/>
                  <a:pt x="470994" y="653965"/>
                  <a:pt x="457200" y="644769"/>
                </a:cubicBezTo>
                <a:cubicBezTo>
                  <a:pt x="446918" y="637914"/>
                  <a:pt x="433084" y="638572"/>
                  <a:pt x="422031" y="633046"/>
                </a:cubicBezTo>
                <a:cubicBezTo>
                  <a:pt x="341533" y="592797"/>
                  <a:pt x="441337" y="620496"/>
                  <a:pt x="328246" y="597876"/>
                </a:cubicBezTo>
                <a:cubicBezTo>
                  <a:pt x="245988" y="536182"/>
                  <a:pt x="295165" y="576519"/>
                  <a:pt x="187569" y="468923"/>
                </a:cubicBezTo>
                <a:lnTo>
                  <a:pt x="164123" y="445476"/>
                </a:lnTo>
                <a:cubicBezTo>
                  <a:pt x="135279" y="416632"/>
                  <a:pt x="111639" y="399123"/>
                  <a:pt x="93785" y="363415"/>
                </a:cubicBezTo>
                <a:cubicBezTo>
                  <a:pt x="83935" y="343715"/>
                  <a:pt x="75974" y="300135"/>
                  <a:pt x="70339" y="281353"/>
                </a:cubicBezTo>
                <a:cubicBezTo>
                  <a:pt x="63237" y="257681"/>
                  <a:pt x="52369" y="235115"/>
                  <a:pt x="46892" y="211015"/>
                </a:cubicBezTo>
                <a:cubicBezTo>
                  <a:pt x="-4192" y="-13752"/>
                  <a:pt x="42136" y="84273"/>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72499">
            <a:off x="2688909" y="3471487"/>
            <a:ext cx="1752600" cy="369332"/>
          </a:xfrm>
          <a:prstGeom prst="rect">
            <a:avLst/>
          </a:prstGeom>
          <a:noFill/>
        </p:spPr>
        <p:txBody>
          <a:bodyPr wrap="square" rtlCol="0">
            <a:spAutoFit/>
          </a:bodyPr>
          <a:lstStyle/>
          <a:p>
            <a:r>
              <a:rPr lang="zh-CN" altLang="en-US" dirty="0" smtClean="0"/>
              <a:t>天然河道</a:t>
            </a:r>
            <a:endParaRPr lang="en-US" dirty="0"/>
          </a:p>
        </p:txBody>
      </p:sp>
      <p:sp>
        <p:nvSpPr>
          <p:cNvPr id="8" name="Freeform 7"/>
          <p:cNvSpPr/>
          <p:nvPr/>
        </p:nvSpPr>
        <p:spPr>
          <a:xfrm>
            <a:off x="2567265" y="3622431"/>
            <a:ext cx="389454" cy="1336431"/>
          </a:xfrm>
          <a:custGeom>
            <a:avLst/>
            <a:gdLst>
              <a:gd name="connsiteX0" fmla="*/ 328335 w 328335"/>
              <a:gd name="connsiteY0" fmla="*/ 0 h 1336431"/>
              <a:gd name="connsiteX1" fmla="*/ 304889 w 328335"/>
              <a:gd name="connsiteY1" fmla="*/ 82061 h 1336431"/>
              <a:gd name="connsiteX2" fmla="*/ 269720 w 328335"/>
              <a:gd name="connsiteY2" fmla="*/ 175846 h 1336431"/>
              <a:gd name="connsiteX3" fmla="*/ 246273 w 328335"/>
              <a:gd name="connsiteY3" fmla="*/ 199292 h 1336431"/>
              <a:gd name="connsiteX4" fmla="*/ 234550 w 328335"/>
              <a:gd name="connsiteY4" fmla="*/ 234461 h 1336431"/>
              <a:gd name="connsiteX5" fmla="*/ 211104 w 328335"/>
              <a:gd name="connsiteY5" fmla="*/ 281354 h 1336431"/>
              <a:gd name="connsiteX6" fmla="*/ 199381 w 328335"/>
              <a:gd name="connsiteY6" fmla="*/ 562707 h 1336431"/>
              <a:gd name="connsiteX7" fmla="*/ 164212 w 328335"/>
              <a:gd name="connsiteY7" fmla="*/ 633046 h 1336431"/>
              <a:gd name="connsiteX8" fmla="*/ 140766 w 328335"/>
              <a:gd name="connsiteY8" fmla="*/ 703384 h 1336431"/>
              <a:gd name="connsiteX9" fmla="*/ 129043 w 328335"/>
              <a:gd name="connsiteY9" fmla="*/ 738554 h 1336431"/>
              <a:gd name="connsiteX10" fmla="*/ 117320 w 328335"/>
              <a:gd name="connsiteY10" fmla="*/ 773723 h 1336431"/>
              <a:gd name="connsiteX11" fmla="*/ 117320 w 328335"/>
              <a:gd name="connsiteY11" fmla="*/ 1113692 h 1336431"/>
              <a:gd name="connsiteX12" fmla="*/ 105597 w 328335"/>
              <a:gd name="connsiteY12" fmla="*/ 1148861 h 1336431"/>
              <a:gd name="connsiteX13" fmla="*/ 58704 w 328335"/>
              <a:gd name="connsiteY13" fmla="*/ 1195754 h 1336431"/>
              <a:gd name="connsiteX14" fmla="*/ 11812 w 328335"/>
              <a:gd name="connsiteY14" fmla="*/ 1266092 h 1336431"/>
              <a:gd name="connsiteX15" fmla="*/ 89 w 328335"/>
              <a:gd name="connsiteY15" fmla="*/ 1336431 h 133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335" h="1336431">
                <a:moveTo>
                  <a:pt x="328335" y="0"/>
                </a:moveTo>
                <a:cubicBezTo>
                  <a:pt x="320520" y="27354"/>
                  <a:pt x="312374" y="54615"/>
                  <a:pt x="304889" y="82061"/>
                </a:cubicBezTo>
                <a:cubicBezTo>
                  <a:pt x="292993" y="125678"/>
                  <a:pt x="295962" y="136484"/>
                  <a:pt x="269720" y="175846"/>
                </a:cubicBezTo>
                <a:cubicBezTo>
                  <a:pt x="263589" y="185042"/>
                  <a:pt x="254089" y="191477"/>
                  <a:pt x="246273" y="199292"/>
                </a:cubicBezTo>
                <a:cubicBezTo>
                  <a:pt x="242365" y="211015"/>
                  <a:pt x="239418" y="223103"/>
                  <a:pt x="234550" y="234461"/>
                </a:cubicBezTo>
                <a:cubicBezTo>
                  <a:pt x="227666" y="250524"/>
                  <a:pt x="212966" y="263978"/>
                  <a:pt x="211104" y="281354"/>
                </a:cubicBezTo>
                <a:cubicBezTo>
                  <a:pt x="201104" y="374686"/>
                  <a:pt x="206315" y="469098"/>
                  <a:pt x="199381" y="562707"/>
                </a:cubicBezTo>
                <a:cubicBezTo>
                  <a:pt x="196531" y="601188"/>
                  <a:pt x="179317" y="599060"/>
                  <a:pt x="164212" y="633046"/>
                </a:cubicBezTo>
                <a:cubicBezTo>
                  <a:pt x="154175" y="655630"/>
                  <a:pt x="148581" y="679938"/>
                  <a:pt x="140766" y="703384"/>
                </a:cubicBezTo>
                <a:lnTo>
                  <a:pt x="129043" y="738554"/>
                </a:lnTo>
                <a:lnTo>
                  <a:pt x="117320" y="773723"/>
                </a:lnTo>
                <a:cubicBezTo>
                  <a:pt x="128703" y="944476"/>
                  <a:pt x="136952" y="946822"/>
                  <a:pt x="117320" y="1113692"/>
                </a:cubicBezTo>
                <a:cubicBezTo>
                  <a:pt x="115876" y="1125964"/>
                  <a:pt x="112779" y="1138806"/>
                  <a:pt x="105597" y="1148861"/>
                </a:cubicBezTo>
                <a:cubicBezTo>
                  <a:pt x="92748" y="1166849"/>
                  <a:pt x="58704" y="1195754"/>
                  <a:pt x="58704" y="1195754"/>
                </a:cubicBezTo>
                <a:cubicBezTo>
                  <a:pt x="22103" y="1305558"/>
                  <a:pt x="82063" y="1143153"/>
                  <a:pt x="11812" y="1266092"/>
                </a:cubicBezTo>
                <a:cubicBezTo>
                  <a:pt x="-1807" y="1289925"/>
                  <a:pt x="89" y="1311736"/>
                  <a:pt x="89" y="13364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890041">
            <a:off x="2745426" y="3858183"/>
            <a:ext cx="268827" cy="830997"/>
          </a:xfrm>
          <a:prstGeom prst="rect">
            <a:avLst/>
          </a:prstGeom>
          <a:noFill/>
        </p:spPr>
        <p:txBody>
          <a:bodyPr wrap="square" rtlCol="0">
            <a:spAutoFit/>
          </a:bodyPr>
          <a:lstStyle/>
          <a:p>
            <a:r>
              <a:rPr lang="zh-CN" altLang="en-US" sz="1600" dirty="0" smtClean="0"/>
              <a:t>引水道</a:t>
            </a:r>
            <a:endParaRPr lang="en-US" sz="1600" dirty="0"/>
          </a:p>
        </p:txBody>
      </p:sp>
      <p:sp>
        <p:nvSpPr>
          <p:cNvPr id="12" name="Freeform 11"/>
          <p:cNvSpPr/>
          <p:nvPr/>
        </p:nvSpPr>
        <p:spPr>
          <a:xfrm>
            <a:off x="1184031" y="2016369"/>
            <a:ext cx="1617784" cy="1629508"/>
          </a:xfrm>
          <a:custGeom>
            <a:avLst/>
            <a:gdLst>
              <a:gd name="connsiteX0" fmla="*/ 0 w 1617784"/>
              <a:gd name="connsiteY0" fmla="*/ 0 h 1629508"/>
              <a:gd name="connsiteX1" fmla="*/ 11723 w 1617784"/>
              <a:gd name="connsiteY1" fmla="*/ 175846 h 1629508"/>
              <a:gd name="connsiteX2" fmla="*/ 35169 w 1617784"/>
              <a:gd name="connsiteY2" fmla="*/ 246185 h 1629508"/>
              <a:gd name="connsiteX3" fmla="*/ 70338 w 1617784"/>
              <a:gd name="connsiteY3" fmla="*/ 328246 h 1629508"/>
              <a:gd name="connsiteX4" fmla="*/ 82061 w 1617784"/>
              <a:gd name="connsiteY4" fmla="*/ 375139 h 1629508"/>
              <a:gd name="connsiteX5" fmla="*/ 164123 w 1617784"/>
              <a:gd name="connsiteY5" fmla="*/ 457200 h 1629508"/>
              <a:gd name="connsiteX6" fmla="*/ 211015 w 1617784"/>
              <a:gd name="connsiteY6" fmla="*/ 480646 h 1629508"/>
              <a:gd name="connsiteX7" fmla="*/ 234461 w 1617784"/>
              <a:gd name="connsiteY7" fmla="*/ 504093 h 1629508"/>
              <a:gd name="connsiteX8" fmla="*/ 246184 w 1617784"/>
              <a:gd name="connsiteY8" fmla="*/ 539262 h 1629508"/>
              <a:gd name="connsiteX9" fmla="*/ 281354 w 1617784"/>
              <a:gd name="connsiteY9" fmla="*/ 562708 h 1629508"/>
              <a:gd name="connsiteX10" fmla="*/ 328246 w 1617784"/>
              <a:gd name="connsiteY10" fmla="*/ 609600 h 1629508"/>
              <a:gd name="connsiteX11" fmla="*/ 363415 w 1617784"/>
              <a:gd name="connsiteY11" fmla="*/ 633046 h 1629508"/>
              <a:gd name="connsiteX12" fmla="*/ 386861 w 1617784"/>
              <a:gd name="connsiteY12" fmla="*/ 656493 h 1629508"/>
              <a:gd name="connsiteX13" fmla="*/ 422031 w 1617784"/>
              <a:gd name="connsiteY13" fmla="*/ 668216 h 1629508"/>
              <a:gd name="connsiteX14" fmla="*/ 457200 w 1617784"/>
              <a:gd name="connsiteY14" fmla="*/ 691662 h 1629508"/>
              <a:gd name="connsiteX15" fmla="*/ 562707 w 1617784"/>
              <a:gd name="connsiteY15" fmla="*/ 750277 h 1629508"/>
              <a:gd name="connsiteX16" fmla="*/ 621323 w 1617784"/>
              <a:gd name="connsiteY16" fmla="*/ 808893 h 1629508"/>
              <a:gd name="connsiteX17" fmla="*/ 644769 w 1617784"/>
              <a:gd name="connsiteY17" fmla="*/ 867508 h 1629508"/>
              <a:gd name="connsiteX18" fmla="*/ 656492 w 1617784"/>
              <a:gd name="connsiteY18" fmla="*/ 937846 h 1629508"/>
              <a:gd name="connsiteX19" fmla="*/ 703384 w 1617784"/>
              <a:gd name="connsiteY19" fmla="*/ 1008185 h 1629508"/>
              <a:gd name="connsiteX20" fmla="*/ 738554 w 1617784"/>
              <a:gd name="connsiteY20" fmla="*/ 1066800 h 1629508"/>
              <a:gd name="connsiteX21" fmla="*/ 762000 w 1617784"/>
              <a:gd name="connsiteY21" fmla="*/ 1101969 h 1629508"/>
              <a:gd name="connsiteX22" fmla="*/ 820615 w 1617784"/>
              <a:gd name="connsiteY22" fmla="*/ 1148862 h 1629508"/>
              <a:gd name="connsiteX23" fmla="*/ 832338 w 1617784"/>
              <a:gd name="connsiteY23" fmla="*/ 1184031 h 1629508"/>
              <a:gd name="connsiteX24" fmla="*/ 867507 w 1617784"/>
              <a:gd name="connsiteY24" fmla="*/ 1230923 h 1629508"/>
              <a:gd name="connsiteX25" fmla="*/ 914400 w 1617784"/>
              <a:gd name="connsiteY25" fmla="*/ 1289539 h 1629508"/>
              <a:gd name="connsiteX26" fmla="*/ 961292 w 1617784"/>
              <a:gd name="connsiteY26" fmla="*/ 1359877 h 1629508"/>
              <a:gd name="connsiteX27" fmla="*/ 1113692 w 1617784"/>
              <a:gd name="connsiteY27" fmla="*/ 1395046 h 1629508"/>
              <a:gd name="connsiteX28" fmla="*/ 1148861 w 1617784"/>
              <a:gd name="connsiteY28" fmla="*/ 1406769 h 1629508"/>
              <a:gd name="connsiteX29" fmla="*/ 1172307 w 1617784"/>
              <a:gd name="connsiteY29" fmla="*/ 1430216 h 1629508"/>
              <a:gd name="connsiteX30" fmla="*/ 1277815 w 1617784"/>
              <a:gd name="connsiteY30" fmla="*/ 1441939 h 1629508"/>
              <a:gd name="connsiteX31" fmla="*/ 1348154 w 1617784"/>
              <a:gd name="connsiteY31" fmla="*/ 1477108 h 1629508"/>
              <a:gd name="connsiteX32" fmla="*/ 1383323 w 1617784"/>
              <a:gd name="connsiteY32" fmla="*/ 1500554 h 1629508"/>
              <a:gd name="connsiteX33" fmla="*/ 1453661 w 1617784"/>
              <a:gd name="connsiteY33" fmla="*/ 1524000 h 1629508"/>
              <a:gd name="connsiteX34" fmla="*/ 1488831 w 1617784"/>
              <a:gd name="connsiteY34" fmla="*/ 1547446 h 1629508"/>
              <a:gd name="connsiteX35" fmla="*/ 1559169 w 1617784"/>
              <a:gd name="connsiteY35" fmla="*/ 1570893 h 1629508"/>
              <a:gd name="connsiteX36" fmla="*/ 1582615 w 1617784"/>
              <a:gd name="connsiteY36" fmla="*/ 1606062 h 1629508"/>
              <a:gd name="connsiteX37" fmla="*/ 1617784 w 1617784"/>
              <a:gd name="connsiteY37" fmla="*/ 1629508 h 16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7784" h="1629508">
                <a:moveTo>
                  <a:pt x="0" y="0"/>
                </a:moveTo>
                <a:cubicBezTo>
                  <a:pt x="3908" y="58615"/>
                  <a:pt x="3415" y="117691"/>
                  <a:pt x="11723" y="175846"/>
                </a:cubicBezTo>
                <a:cubicBezTo>
                  <a:pt x="15218" y="200312"/>
                  <a:pt x="27354" y="222739"/>
                  <a:pt x="35169" y="246185"/>
                </a:cubicBezTo>
                <a:cubicBezTo>
                  <a:pt x="52418" y="297932"/>
                  <a:pt x="41366" y="270303"/>
                  <a:pt x="70338" y="328246"/>
                </a:cubicBezTo>
                <a:cubicBezTo>
                  <a:pt x="74246" y="343877"/>
                  <a:pt x="74855" y="360728"/>
                  <a:pt x="82061" y="375139"/>
                </a:cubicBezTo>
                <a:cubicBezTo>
                  <a:pt x="127262" y="465539"/>
                  <a:pt x="105969" y="432277"/>
                  <a:pt x="164123" y="457200"/>
                </a:cubicBezTo>
                <a:cubicBezTo>
                  <a:pt x="180186" y="464084"/>
                  <a:pt x="195384" y="472831"/>
                  <a:pt x="211015" y="480646"/>
                </a:cubicBezTo>
                <a:cubicBezTo>
                  <a:pt x="218830" y="488462"/>
                  <a:pt x="228774" y="494615"/>
                  <a:pt x="234461" y="504093"/>
                </a:cubicBezTo>
                <a:cubicBezTo>
                  <a:pt x="240819" y="514689"/>
                  <a:pt x="238464" y="529613"/>
                  <a:pt x="246184" y="539262"/>
                </a:cubicBezTo>
                <a:cubicBezTo>
                  <a:pt x="254986" y="550264"/>
                  <a:pt x="270656" y="553539"/>
                  <a:pt x="281354" y="562708"/>
                </a:cubicBezTo>
                <a:cubicBezTo>
                  <a:pt x="298138" y="577094"/>
                  <a:pt x="311463" y="595214"/>
                  <a:pt x="328246" y="609600"/>
                </a:cubicBezTo>
                <a:cubicBezTo>
                  <a:pt x="338943" y="618769"/>
                  <a:pt x="352413" y="624244"/>
                  <a:pt x="363415" y="633046"/>
                </a:cubicBezTo>
                <a:cubicBezTo>
                  <a:pt x="372046" y="639951"/>
                  <a:pt x="377383" y="650806"/>
                  <a:pt x="386861" y="656493"/>
                </a:cubicBezTo>
                <a:cubicBezTo>
                  <a:pt x="397457" y="662851"/>
                  <a:pt x="410308" y="664308"/>
                  <a:pt x="422031" y="668216"/>
                </a:cubicBezTo>
                <a:cubicBezTo>
                  <a:pt x="433754" y="676031"/>
                  <a:pt x="444598" y="685361"/>
                  <a:pt x="457200" y="691662"/>
                </a:cubicBezTo>
                <a:cubicBezTo>
                  <a:pt x="516166" y="721145"/>
                  <a:pt x="488781" y="676351"/>
                  <a:pt x="562707" y="750277"/>
                </a:cubicBezTo>
                <a:lnTo>
                  <a:pt x="621323" y="808893"/>
                </a:lnTo>
                <a:cubicBezTo>
                  <a:pt x="629138" y="828431"/>
                  <a:pt x="639232" y="847206"/>
                  <a:pt x="644769" y="867508"/>
                </a:cubicBezTo>
                <a:cubicBezTo>
                  <a:pt x="651023" y="890440"/>
                  <a:pt x="647350" y="915905"/>
                  <a:pt x="656492" y="937846"/>
                </a:cubicBezTo>
                <a:cubicBezTo>
                  <a:pt x="667330" y="963857"/>
                  <a:pt x="694473" y="981452"/>
                  <a:pt x="703384" y="1008185"/>
                </a:cubicBezTo>
                <a:cubicBezTo>
                  <a:pt x="723743" y="1069262"/>
                  <a:pt x="701771" y="1020822"/>
                  <a:pt x="738554" y="1066800"/>
                </a:cubicBezTo>
                <a:cubicBezTo>
                  <a:pt x="747356" y="1077802"/>
                  <a:pt x="753199" y="1090967"/>
                  <a:pt x="762000" y="1101969"/>
                </a:cubicBezTo>
                <a:cubicBezTo>
                  <a:pt x="781092" y="1125835"/>
                  <a:pt x="794499" y="1131451"/>
                  <a:pt x="820615" y="1148862"/>
                </a:cubicBezTo>
                <a:cubicBezTo>
                  <a:pt x="824523" y="1160585"/>
                  <a:pt x="826207" y="1173302"/>
                  <a:pt x="832338" y="1184031"/>
                </a:cubicBezTo>
                <a:cubicBezTo>
                  <a:pt x="842032" y="1200995"/>
                  <a:pt x="854999" y="1215913"/>
                  <a:pt x="867507" y="1230923"/>
                </a:cubicBezTo>
                <a:cubicBezTo>
                  <a:pt x="894770" y="1263638"/>
                  <a:pt x="892659" y="1246057"/>
                  <a:pt x="914400" y="1289539"/>
                </a:cubicBezTo>
                <a:cubicBezTo>
                  <a:pt x="937288" y="1335316"/>
                  <a:pt x="909439" y="1322839"/>
                  <a:pt x="961292" y="1359877"/>
                </a:cubicBezTo>
                <a:cubicBezTo>
                  <a:pt x="1011931" y="1396048"/>
                  <a:pt x="1047315" y="1387671"/>
                  <a:pt x="1113692" y="1395046"/>
                </a:cubicBezTo>
                <a:cubicBezTo>
                  <a:pt x="1125415" y="1398954"/>
                  <a:pt x="1138265" y="1400411"/>
                  <a:pt x="1148861" y="1406769"/>
                </a:cubicBezTo>
                <a:cubicBezTo>
                  <a:pt x="1158339" y="1412456"/>
                  <a:pt x="1161644" y="1427308"/>
                  <a:pt x="1172307" y="1430216"/>
                </a:cubicBezTo>
                <a:cubicBezTo>
                  <a:pt x="1206446" y="1439527"/>
                  <a:pt x="1242646" y="1438031"/>
                  <a:pt x="1277815" y="1441939"/>
                </a:cubicBezTo>
                <a:cubicBezTo>
                  <a:pt x="1378603" y="1509131"/>
                  <a:pt x="1251083" y="1428573"/>
                  <a:pt x="1348154" y="1477108"/>
                </a:cubicBezTo>
                <a:cubicBezTo>
                  <a:pt x="1360756" y="1483409"/>
                  <a:pt x="1370448" y="1494832"/>
                  <a:pt x="1383323" y="1500554"/>
                </a:cubicBezTo>
                <a:cubicBezTo>
                  <a:pt x="1405907" y="1510591"/>
                  <a:pt x="1433097" y="1510291"/>
                  <a:pt x="1453661" y="1524000"/>
                </a:cubicBezTo>
                <a:cubicBezTo>
                  <a:pt x="1465384" y="1531815"/>
                  <a:pt x="1475956" y="1541724"/>
                  <a:pt x="1488831" y="1547446"/>
                </a:cubicBezTo>
                <a:cubicBezTo>
                  <a:pt x="1511415" y="1557484"/>
                  <a:pt x="1559169" y="1570893"/>
                  <a:pt x="1559169" y="1570893"/>
                </a:cubicBezTo>
                <a:cubicBezTo>
                  <a:pt x="1566984" y="1582616"/>
                  <a:pt x="1572652" y="1596099"/>
                  <a:pt x="1582615" y="1606062"/>
                </a:cubicBezTo>
                <a:cubicBezTo>
                  <a:pt x="1592578" y="1616025"/>
                  <a:pt x="1617784" y="1629508"/>
                  <a:pt x="1617784" y="1629508"/>
                </a:cubicBezTo>
              </a:path>
            </a:pathLst>
          </a:custGeom>
          <a:noFill/>
          <a:ln>
            <a:solidFill>
              <a:schemeClr val="accent2"/>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543863" y="3798277"/>
            <a:ext cx="199337" cy="1043354"/>
          </a:xfrm>
          <a:custGeom>
            <a:avLst/>
            <a:gdLst>
              <a:gd name="connsiteX0" fmla="*/ 199337 w 199337"/>
              <a:gd name="connsiteY0" fmla="*/ 0 h 1043354"/>
              <a:gd name="connsiteX1" fmla="*/ 164168 w 199337"/>
              <a:gd name="connsiteY1" fmla="*/ 105508 h 1043354"/>
              <a:gd name="connsiteX2" fmla="*/ 152445 w 199337"/>
              <a:gd name="connsiteY2" fmla="*/ 140677 h 1043354"/>
              <a:gd name="connsiteX3" fmla="*/ 152445 w 199337"/>
              <a:gd name="connsiteY3" fmla="*/ 468923 h 1043354"/>
              <a:gd name="connsiteX4" fmla="*/ 128999 w 199337"/>
              <a:gd name="connsiteY4" fmla="*/ 504092 h 1043354"/>
              <a:gd name="connsiteX5" fmla="*/ 82106 w 199337"/>
              <a:gd name="connsiteY5" fmla="*/ 550985 h 1043354"/>
              <a:gd name="connsiteX6" fmla="*/ 70383 w 199337"/>
              <a:gd name="connsiteY6" fmla="*/ 691661 h 1043354"/>
              <a:gd name="connsiteX7" fmla="*/ 58660 w 199337"/>
              <a:gd name="connsiteY7" fmla="*/ 926123 h 1043354"/>
              <a:gd name="connsiteX8" fmla="*/ 35214 w 199337"/>
              <a:gd name="connsiteY8" fmla="*/ 961292 h 1043354"/>
              <a:gd name="connsiteX9" fmla="*/ 23491 w 199337"/>
              <a:gd name="connsiteY9" fmla="*/ 996461 h 1043354"/>
              <a:gd name="connsiteX10" fmla="*/ 45 w 199337"/>
              <a:gd name="connsiteY10" fmla="*/ 1043354 h 10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37" h="1043354">
                <a:moveTo>
                  <a:pt x="199337" y="0"/>
                </a:moveTo>
                <a:lnTo>
                  <a:pt x="164168" y="105508"/>
                </a:lnTo>
                <a:lnTo>
                  <a:pt x="152445" y="140677"/>
                </a:lnTo>
                <a:cubicBezTo>
                  <a:pt x="162465" y="270939"/>
                  <a:pt x="174716" y="335299"/>
                  <a:pt x="152445" y="468923"/>
                </a:cubicBezTo>
                <a:cubicBezTo>
                  <a:pt x="150129" y="482821"/>
                  <a:pt x="138168" y="493395"/>
                  <a:pt x="128999" y="504092"/>
                </a:cubicBezTo>
                <a:cubicBezTo>
                  <a:pt x="114613" y="520876"/>
                  <a:pt x="82106" y="550985"/>
                  <a:pt x="82106" y="550985"/>
                </a:cubicBezTo>
                <a:cubicBezTo>
                  <a:pt x="78198" y="597877"/>
                  <a:pt x="73318" y="644698"/>
                  <a:pt x="70383" y="691661"/>
                </a:cubicBezTo>
                <a:cubicBezTo>
                  <a:pt x="65502" y="769760"/>
                  <a:pt x="68781" y="848529"/>
                  <a:pt x="58660" y="926123"/>
                </a:cubicBezTo>
                <a:cubicBezTo>
                  <a:pt x="56838" y="940094"/>
                  <a:pt x="41515" y="948690"/>
                  <a:pt x="35214" y="961292"/>
                </a:cubicBezTo>
                <a:cubicBezTo>
                  <a:pt x="29688" y="972345"/>
                  <a:pt x="29017" y="985408"/>
                  <a:pt x="23491" y="996461"/>
                </a:cubicBezTo>
                <a:cubicBezTo>
                  <a:pt x="-2123" y="1047689"/>
                  <a:pt x="45" y="1013990"/>
                  <a:pt x="45" y="1043354"/>
                </a:cubicBezTo>
              </a:path>
            </a:pathLst>
          </a:custGeom>
          <a:noFill/>
          <a:ln>
            <a:solidFill>
              <a:schemeClr val="accent2"/>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2787237">
            <a:off x="1255893" y="3024132"/>
            <a:ext cx="982146" cy="338554"/>
          </a:xfrm>
          <a:prstGeom prst="rect">
            <a:avLst/>
          </a:prstGeom>
          <a:noFill/>
        </p:spPr>
        <p:txBody>
          <a:bodyPr wrap="square" rtlCol="0">
            <a:spAutoFit/>
          </a:bodyPr>
          <a:lstStyle/>
          <a:p>
            <a:r>
              <a:rPr lang="zh-CN" altLang="en-US" sz="1600" dirty="0" smtClean="0">
                <a:solidFill>
                  <a:srgbClr val="FF0000"/>
                </a:solidFill>
              </a:rPr>
              <a:t>水流</a:t>
            </a:r>
            <a:endParaRPr lang="en-US" sz="1600" dirty="0">
              <a:solidFill>
                <a:srgbClr val="FF0000"/>
              </a:solidFill>
            </a:endParaRPr>
          </a:p>
        </p:txBody>
      </p:sp>
      <p:sp>
        <p:nvSpPr>
          <p:cNvPr id="15" name="TextBox 14"/>
          <p:cNvSpPr txBox="1"/>
          <p:nvPr/>
        </p:nvSpPr>
        <p:spPr>
          <a:xfrm>
            <a:off x="442120" y="1258669"/>
            <a:ext cx="449579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1. </a:t>
            </a:r>
            <a:r>
              <a:rPr lang="zh-TW" altLang="en-US" dirty="0" smtClean="0">
                <a:solidFill>
                  <a:schemeClr val="tx1"/>
                </a:solidFill>
                <a:latin typeface="SimSun" panose="02010600030101010101" pitchFamily="2" charset="-122"/>
                <a:ea typeface="SimSun" panose="02010600030101010101" pitchFamily="2" charset="-122"/>
              </a:rPr>
              <a:t>選擇在</a:t>
            </a:r>
            <a:r>
              <a:rPr lang="zh-CN" altLang="en-US" dirty="0" smtClean="0">
                <a:solidFill>
                  <a:schemeClr val="tx1"/>
                </a:solidFill>
              </a:rPr>
              <a:t>天然河道附近修築一條運河，</a:t>
            </a:r>
            <a:r>
              <a:rPr lang="zh-TW" altLang="en-US" dirty="0" smtClean="0">
                <a:solidFill>
                  <a:schemeClr val="tx1"/>
                </a:solidFill>
                <a:latin typeface="SimSun" panose="02010600030101010101" pitchFamily="2" charset="-122"/>
                <a:ea typeface="SimSun" panose="02010600030101010101" pitchFamily="2" charset="-122"/>
              </a:rPr>
              <a:t>然後</a:t>
            </a:r>
            <a:r>
              <a:rPr lang="zh-CN" altLang="en-US" dirty="0" smtClean="0">
                <a:solidFill>
                  <a:schemeClr val="tx1"/>
                </a:solidFill>
              </a:rPr>
              <a:t>再</a:t>
            </a:r>
            <a:r>
              <a:rPr lang="zh-TW" altLang="en-US" dirty="0" smtClean="0">
                <a:solidFill>
                  <a:schemeClr val="tx1"/>
                </a:solidFill>
                <a:latin typeface="SimSun" panose="02010600030101010101" pitchFamily="2" charset="-122"/>
                <a:ea typeface="SimSun" panose="02010600030101010101" pitchFamily="2" charset="-122"/>
              </a:rPr>
              <a:t>修</a:t>
            </a:r>
            <a:r>
              <a:rPr lang="zh-CN" altLang="en-US" dirty="0" smtClean="0">
                <a:solidFill>
                  <a:schemeClr val="tx1"/>
                </a:solidFill>
              </a:rPr>
              <a:t>建一條引水道，把天然河道的水</a:t>
            </a:r>
            <a:r>
              <a:rPr lang="zh-TW" altLang="en-US" dirty="0" smtClean="0">
                <a:solidFill>
                  <a:schemeClr val="tx1"/>
                </a:solidFill>
                <a:latin typeface="SimSun" panose="02010600030101010101" pitchFamily="2" charset="-122"/>
                <a:ea typeface="SimSun" panose="02010600030101010101" pitchFamily="2" charset="-122"/>
              </a:rPr>
              <a:t>引</a:t>
            </a:r>
            <a:r>
              <a:rPr lang="zh-CN" altLang="en-US" dirty="0" smtClean="0">
                <a:solidFill>
                  <a:schemeClr val="tx1"/>
                </a:solidFill>
              </a:rPr>
              <a:t>入運河。</a:t>
            </a:r>
            <a:endParaRPr lang="en-US" dirty="0">
              <a:solidFill>
                <a:schemeClr val="tx1"/>
              </a:solidFill>
            </a:endParaRPr>
          </a:p>
        </p:txBody>
      </p:sp>
      <p:sp>
        <p:nvSpPr>
          <p:cNvPr id="18" name="Rectangle 17"/>
          <p:cNvSpPr/>
          <p:nvPr/>
        </p:nvSpPr>
        <p:spPr>
          <a:xfrm>
            <a:off x="5776119" y="1910862"/>
            <a:ext cx="4495800" cy="464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576646" y="2004646"/>
            <a:ext cx="3695273" cy="2919463"/>
          </a:xfrm>
          <a:custGeom>
            <a:avLst/>
            <a:gdLst>
              <a:gd name="connsiteX0" fmla="*/ 3411416 w 3411416"/>
              <a:gd name="connsiteY0" fmla="*/ 2672861 h 2672861"/>
              <a:gd name="connsiteX1" fmla="*/ 3329354 w 3411416"/>
              <a:gd name="connsiteY1" fmla="*/ 2637692 h 2672861"/>
              <a:gd name="connsiteX2" fmla="*/ 3282462 w 3411416"/>
              <a:gd name="connsiteY2" fmla="*/ 2625969 h 2672861"/>
              <a:gd name="connsiteX3" fmla="*/ 3212123 w 3411416"/>
              <a:gd name="connsiteY3" fmla="*/ 2602523 h 2672861"/>
              <a:gd name="connsiteX4" fmla="*/ 3106616 w 3411416"/>
              <a:gd name="connsiteY4" fmla="*/ 2579076 h 2672861"/>
              <a:gd name="connsiteX5" fmla="*/ 3048000 w 3411416"/>
              <a:gd name="connsiteY5" fmla="*/ 2532184 h 2672861"/>
              <a:gd name="connsiteX6" fmla="*/ 3001108 w 3411416"/>
              <a:gd name="connsiteY6" fmla="*/ 2508738 h 2672861"/>
              <a:gd name="connsiteX7" fmla="*/ 2942492 w 3411416"/>
              <a:gd name="connsiteY7" fmla="*/ 2461846 h 2672861"/>
              <a:gd name="connsiteX8" fmla="*/ 2919046 w 3411416"/>
              <a:gd name="connsiteY8" fmla="*/ 2379784 h 2672861"/>
              <a:gd name="connsiteX9" fmla="*/ 2883877 w 3411416"/>
              <a:gd name="connsiteY9" fmla="*/ 2356338 h 2672861"/>
              <a:gd name="connsiteX10" fmla="*/ 2836985 w 3411416"/>
              <a:gd name="connsiteY10" fmla="*/ 2274276 h 2672861"/>
              <a:gd name="connsiteX11" fmla="*/ 2766646 w 3411416"/>
              <a:gd name="connsiteY11" fmla="*/ 2250830 h 2672861"/>
              <a:gd name="connsiteX12" fmla="*/ 2614246 w 3411416"/>
              <a:gd name="connsiteY12" fmla="*/ 2215661 h 2672861"/>
              <a:gd name="connsiteX13" fmla="*/ 2497016 w 3411416"/>
              <a:gd name="connsiteY13" fmla="*/ 2192215 h 2672861"/>
              <a:gd name="connsiteX14" fmla="*/ 2473569 w 3411416"/>
              <a:gd name="connsiteY14" fmla="*/ 2168769 h 2672861"/>
              <a:gd name="connsiteX15" fmla="*/ 2391508 w 3411416"/>
              <a:gd name="connsiteY15" fmla="*/ 2133600 h 2672861"/>
              <a:gd name="connsiteX16" fmla="*/ 2332892 w 3411416"/>
              <a:gd name="connsiteY16" fmla="*/ 2074984 h 2672861"/>
              <a:gd name="connsiteX17" fmla="*/ 2250831 w 3411416"/>
              <a:gd name="connsiteY17" fmla="*/ 2028092 h 2672861"/>
              <a:gd name="connsiteX18" fmla="*/ 2203939 w 3411416"/>
              <a:gd name="connsiteY18" fmla="*/ 2004646 h 2672861"/>
              <a:gd name="connsiteX19" fmla="*/ 2180492 w 3411416"/>
              <a:gd name="connsiteY19" fmla="*/ 1981200 h 2672861"/>
              <a:gd name="connsiteX20" fmla="*/ 2086708 w 3411416"/>
              <a:gd name="connsiteY20" fmla="*/ 1934307 h 2672861"/>
              <a:gd name="connsiteX21" fmla="*/ 2063262 w 3411416"/>
              <a:gd name="connsiteY21" fmla="*/ 1899138 h 2672861"/>
              <a:gd name="connsiteX22" fmla="*/ 2016369 w 3411416"/>
              <a:gd name="connsiteY22" fmla="*/ 1887415 h 2672861"/>
              <a:gd name="connsiteX23" fmla="*/ 1934308 w 3411416"/>
              <a:gd name="connsiteY23" fmla="*/ 1852246 h 2672861"/>
              <a:gd name="connsiteX24" fmla="*/ 1863969 w 3411416"/>
              <a:gd name="connsiteY24" fmla="*/ 1781907 h 2672861"/>
              <a:gd name="connsiteX25" fmla="*/ 1828800 w 3411416"/>
              <a:gd name="connsiteY25" fmla="*/ 1746738 h 2672861"/>
              <a:gd name="connsiteX26" fmla="*/ 1758462 w 3411416"/>
              <a:gd name="connsiteY26" fmla="*/ 1629507 h 2672861"/>
              <a:gd name="connsiteX27" fmla="*/ 1711569 w 3411416"/>
              <a:gd name="connsiteY27" fmla="*/ 1594338 h 2672861"/>
              <a:gd name="connsiteX28" fmla="*/ 1606062 w 3411416"/>
              <a:gd name="connsiteY28" fmla="*/ 1547446 h 2672861"/>
              <a:gd name="connsiteX29" fmla="*/ 1570892 w 3411416"/>
              <a:gd name="connsiteY29" fmla="*/ 1535723 h 2672861"/>
              <a:gd name="connsiteX30" fmla="*/ 1535723 w 3411416"/>
              <a:gd name="connsiteY30" fmla="*/ 1524000 h 2672861"/>
              <a:gd name="connsiteX31" fmla="*/ 1453662 w 3411416"/>
              <a:gd name="connsiteY31" fmla="*/ 1465384 h 2672861"/>
              <a:gd name="connsiteX32" fmla="*/ 1359877 w 3411416"/>
              <a:gd name="connsiteY32" fmla="*/ 1418492 h 2672861"/>
              <a:gd name="connsiteX33" fmla="*/ 1301262 w 3411416"/>
              <a:gd name="connsiteY33" fmla="*/ 1348153 h 2672861"/>
              <a:gd name="connsiteX34" fmla="*/ 867508 w 3411416"/>
              <a:gd name="connsiteY34" fmla="*/ 1277815 h 2672861"/>
              <a:gd name="connsiteX35" fmla="*/ 832339 w 3411416"/>
              <a:gd name="connsiteY35" fmla="*/ 1242646 h 2672861"/>
              <a:gd name="connsiteX36" fmla="*/ 797169 w 3411416"/>
              <a:gd name="connsiteY36" fmla="*/ 1219200 h 2672861"/>
              <a:gd name="connsiteX37" fmla="*/ 773723 w 3411416"/>
              <a:gd name="connsiteY37" fmla="*/ 1148861 h 2672861"/>
              <a:gd name="connsiteX38" fmla="*/ 762000 w 3411416"/>
              <a:gd name="connsiteY38" fmla="*/ 1113692 h 2672861"/>
              <a:gd name="connsiteX39" fmla="*/ 750277 w 3411416"/>
              <a:gd name="connsiteY39" fmla="*/ 1078523 h 2672861"/>
              <a:gd name="connsiteX40" fmla="*/ 726831 w 3411416"/>
              <a:gd name="connsiteY40" fmla="*/ 1019907 h 2672861"/>
              <a:gd name="connsiteX41" fmla="*/ 703385 w 3411416"/>
              <a:gd name="connsiteY41" fmla="*/ 984738 h 2672861"/>
              <a:gd name="connsiteX42" fmla="*/ 679939 w 3411416"/>
              <a:gd name="connsiteY42" fmla="*/ 937846 h 2672861"/>
              <a:gd name="connsiteX43" fmla="*/ 621323 w 3411416"/>
              <a:gd name="connsiteY43" fmla="*/ 820615 h 2672861"/>
              <a:gd name="connsiteX44" fmla="*/ 621323 w 3411416"/>
              <a:gd name="connsiteY44" fmla="*/ 820615 h 2672861"/>
              <a:gd name="connsiteX45" fmla="*/ 574431 w 3411416"/>
              <a:gd name="connsiteY45" fmla="*/ 726830 h 2672861"/>
              <a:gd name="connsiteX46" fmla="*/ 539262 w 3411416"/>
              <a:gd name="connsiteY46" fmla="*/ 691661 h 2672861"/>
              <a:gd name="connsiteX47" fmla="*/ 492369 w 3411416"/>
              <a:gd name="connsiteY47" fmla="*/ 679938 h 2672861"/>
              <a:gd name="connsiteX48" fmla="*/ 457200 w 3411416"/>
              <a:gd name="connsiteY48" fmla="*/ 644769 h 2672861"/>
              <a:gd name="connsiteX49" fmla="*/ 422031 w 3411416"/>
              <a:gd name="connsiteY49" fmla="*/ 633046 h 2672861"/>
              <a:gd name="connsiteX50" fmla="*/ 328246 w 3411416"/>
              <a:gd name="connsiteY50" fmla="*/ 597876 h 2672861"/>
              <a:gd name="connsiteX51" fmla="*/ 187569 w 3411416"/>
              <a:gd name="connsiteY51" fmla="*/ 468923 h 2672861"/>
              <a:gd name="connsiteX52" fmla="*/ 164123 w 3411416"/>
              <a:gd name="connsiteY52" fmla="*/ 445476 h 2672861"/>
              <a:gd name="connsiteX53" fmla="*/ 93785 w 3411416"/>
              <a:gd name="connsiteY53" fmla="*/ 363415 h 2672861"/>
              <a:gd name="connsiteX54" fmla="*/ 70339 w 3411416"/>
              <a:gd name="connsiteY54" fmla="*/ 281353 h 2672861"/>
              <a:gd name="connsiteX55" fmla="*/ 46892 w 3411416"/>
              <a:gd name="connsiteY55" fmla="*/ 211015 h 2672861"/>
              <a:gd name="connsiteX56" fmla="*/ 0 w 3411416"/>
              <a:gd name="connsiteY56" fmla="*/ 0 h 267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1416" h="2672861">
                <a:moveTo>
                  <a:pt x="3411416" y="2672861"/>
                </a:moveTo>
                <a:cubicBezTo>
                  <a:pt x="3384062" y="2661138"/>
                  <a:pt x="3357322" y="2647862"/>
                  <a:pt x="3329354" y="2637692"/>
                </a:cubicBezTo>
                <a:cubicBezTo>
                  <a:pt x="3314212" y="2632186"/>
                  <a:pt x="3297894" y="2630599"/>
                  <a:pt x="3282462" y="2625969"/>
                </a:cubicBezTo>
                <a:cubicBezTo>
                  <a:pt x="3258790" y="2618867"/>
                  <a:pt x="3236100" y="2608517"/>
                  <a:pt x="3212123" y="2602523"/>
                </a:cubicBezTo>
                <a:cubicBezTo>
                  <a:pt x="3145901" y="2585967"/>
                  <a:pt x="3181030" y="2593960"/>
                  <a:pt x="3106616" y="2579076"/>
                </a:cubicBezTo>
                <a:cubicBezTo>
                  <a:pt x="3087077" y="2563445"/>
                  <a:pt x="3068819" y="2546063"/>
                  <a:pt x="3048000" y="2532184"/>
                </a:cubicBezTo>
                <a:cubicBezTo>
                  <a:pt x="3033459" y="2522490"/>
                  <a:pt x="3016281" y="2517408"/>
                  <a:pt x="3001108" y="2508738"/>
                </a:cubicBezTo>
                <a:cubicBezTo>
                  <a:pt x="2966603" y="2489021"/>
                  <a:pt x="2968167" y="2487520"/>
                  <a:pt x="2942492" y="2461846"/>
                </a:cubicBezTo>
                <a:cubicBezTo>
                  <a:pt x="2934677" y="2434492"/>
                  <a:pt x="2932862" y="2404653"/>
                  <a:pt x="2919046" y="2379784"/>
                </a:cubicBezTo>
                <a:cubicBezTo>
                  <a:pt x="2912204" y="2367468"/>
                  <a:pt x="2891692" y="2368061"/>
                  <a:pt x="2883877" y="2356338"/>
                </a:cubicBezTo>
                <a:cubicBezTo>
                  <a:pt x="2847752" y="2302151"/>
                  <a:pt x="2904518" y="2311795"/>
                  <a:pt x="2836985" y="2274276"/>
                </a:cubicBezTo>
                <a:cubicBezTo>
                  <a:pt x="2815381" y="2262273"/>
                  <a:pt x="2790410" y="2257620"/>
                  <a:pt x="2766646" y="2250830"/>
                </a:cubicBezTo>
                <a:cubicBezTo>
                  <a:pt x="2562390" y="2192472"/>
                  <a:pt x="2760817" y="2252303"/>
                  <a:pt x="2614246" y="2215661"/>
                </a:cubicBezTo>
                <a:cubicBezTo>
                  <a:pt x="2505119" y="2188380"/>
                  <a:pt x="2698070" y="2220937"/>
                  <a:pt x="2497016" y="2192215"/>
                </a:cubicBezTo>
                <a:cubicBezTo>
                  <a:pt x="2489200" y="2184400"/>
                  <a:pt x="2483455" y="2173712"/>
                  <a:pt x="2473569" y="2168769"/>
                </a:cubicBezTo>
                <a:cubicBezTo>
                  <a:pt x="2403496" y="2133733"/>
                  <a:pt x="2448401" y="2183382"/>
                  <a:pt x="2391508" y="2133600"/>
                </a:cubicBezTo>
                <a:cubicBezTo>
                  <a:pt x="2370713" y="2115404"/>
                  <a:pt x="2357607" y="2087341"/>
                  <a:pt x="2332892" y="2074984"/>
                </a:cubicBezTo>
                <a:cubicBezTo>
                  <a:pt x="2191189" y="2004132"/>
                  <a:pt x="2366820" y="2094371"/>
                  <a:pt x="2250831" y="2028092"/>
                </a:cubicBezTo>
                <a:cubicBezTo>
                  <a:pt x="2235658" y="2019422"/>
                  <a:pt x="2218480" y="2014340"/>
                  <a:pt x="2203939" y="2004646"/>
                </a:cubicBezTo>
                <a:cubicBezTo>
                  <a:pt x="2194742" y="1998515"/>
                  <a:pt x="2189970" y="1986887"/>
                  <a:pt x="2180492" y="1981200"/>
                </a:cubicBezTo>
                <a:cubicBezTo>
                  <a:pt x="2150521" y="1963218"/>
                  <a:pt x="2086708" y="1934307"/>
                  <a:pt x="2086708" y="1934307"/>
                </a:cubicBezTo>
                <a:cubicBezTo>
                  <a:pt x="2078893" y="1922584"/>
                  <a:pt x="2074985" y="1906953"/>
                  <a:pt x="2063262" y="1899138"/>
                </a:cubicBezTo>
                <a:cubicBezTo>
                  <a:pt x="2049856" y="1890201"/>
                  <a:pt x="2031861" y="1891841"/>
                  <a:pt x="2016369" y="1887415"/>
                </a:cubicBezTo>
                <a:cubicBezTo>
                  <a:pt x="1976121" y="1875916"/>
                  <a:pt x="1975989" y="1873086"/>
                  <a:pt x="1934308" y="1852246"/>
                </a:cubicBezTo>
                <a:lnTo>
                  <a:pt x="1863969" y="1781907"/>
                </a:lnTo>
                <a:cubicBezTo>
                  <a:pt x="1852246" y="1770184"/>
                  <a:pt x="1836214" y="1761567"/>
                  <a:pt x="1828800" y="1746738"/>
                </a:cubicBezTo>
                <a:cubicBezTo>
                  <a:pt x="1813808" y="1716755"/>
                  <a:pt x="1781095" y="1646481"/>
                  <a:pt x="1758462" y="1629507"/>
                </a:cubicBezTo>
                <a:cubicBezTo>
                  <a:pt x="1742831" y="1617784"/>
                  <a:pt x="1727468" y="1605694"/>
                  <a:pt x="1711569" y="1594338"/>
                </a:cubicBezTo>
                <a:cubicBezTo>
                  <a:pt x="1662802" y="1559505"/>
                  <a:pt x="1677547" y="1571274"/>
                  <a:pt x="1606062" y="1547446"/>
                </a:cubicBezTo>
                <a:lnTo>
                  <a:pt x="1570892" y="1535723"/>
                </a:lnTo>
                <a:lnTo>
                  <a:pt x="1535723" y="1524000"/>
                </a:lnTo>
                <a:cubicBezTo>
                  <a:pt x="1480879" y="1469154"/>
                  <a:pt x="1523097" y="1503958"/>
                  <a:pt x="1453662" y="1465384"/>
                </a:cubicBezTo>
                <a:cubicBezTo>
                  <a:pt x="1370609" y="1419244"/>
                  <a:pt x="1424169" y="1439923"/>
                  <a:pt x="1359877" y="1418492"/>
                </a:cubicBezTo>
                <a:cubicBezTo>
                  <a:pt x="1319855" y="1338449"/>
                  <a:pt x="1359255" y="1397862"/>
                  <a:pt x="1301262" y="1348153"/>
                </a:cubicBezTo>
                <a:cubicBezTo>
                  <a:pt x="1138227" y="1208408"/>
                  <a:pt x="1421314" y="1311379"/>
                  <a:pt x="867508" y="1277815"/>
                </a:cubicBezTo>
                <a:cubicBezTo>
                  <a:pt x="855785" y="1266092"/>
                  <a:pt x="845075" y="1253259"/>
                  <a:pt x="832339" y="1242646"/>
                </a:cubicBezTo>
                <a:cubicBezTo>
                  <a:pt x="821515" y="1233626"/>
                  <a:pt x="804636" y="1231148"/>
                  <a:pt x="797169" y="1219200"/>
                </a:cubicBezTo>
                <a:cubicBezTo>
                  <a:pt x="784070" y="1198242"/>
                  <a:pt x="781538" y="1172307"/>
                  <a:pt x="773723" y="1148861"/>
                </a:cubicBezTo>
                <a:lnTo>
                  <a:pt x="762000" y="1113692"/>
                </a:lnTo>
                <a:cubicBezTo>
                  <a:pt x="758092" y="1101969"/>
                  <a:pt x="754866" y="1089996"/>
                  <a:pt x="750277" y="1078523"/>
                </a:cubicBezTo>
                <a:cubicBezTo>
                  <a:pt x="742462" y="1058984"/>
                  <a:pt x="736242" y="1038729"/>
                  <a:pt x="726831" y="1019907"/>
                </a:cubicBezTo>
                <a:cubicBezTo>
                  <a:pt x="720530" y="1007305"/>
                  <a:pt x="710375" y="996971"/>
                  <a:pt x="703385" y="984738"/>
                </a:cubicBezTo>
                <a:cubicBezTo>
                  <a:pt x="694715" y="969565"/>
                  <a:pt x="687754" y="953477"/>
                  <a:pt x="679939" y="937846"/>
                </a:cubicBezTo>
                <a:cubicBezTo>
                  <a:pt x="661382" y="863616"/>
                  <a:pt x="677153" y="904359"/>
                  <a:pt x="621323" y="820615"/>
                </a:cubicBezTo>
                <a:lnTo>
                  <a:pt x="621323" y="820615"/>
                </a:lnTo>
                <a:cubicBezTo>
                  <a:pt x="604750" y="779181"/>
                  <a:pt x="601444" y="759247"/>
                  <a:pt x="574431" y="726830"/>
                </a:cubicBezTo>
                <a:cubicBezTo>
                  <a:pt x="563818" y="714094"/>
                  <a:pt x="553656" y="699886"/>
                  <a:pt x="539262" y="691661"/>
                </a:cubicBezTo>
                <a:cubicBezTo>
                  <a:pt x="525273" y="683667"/>
                  <a:pt x="508000" y="683846"/>
                  <a:pt x="492369" y="679938"/>
                </a:cubicBezTo>
                <a:cubicBezTo>
                  <a:pt x="480646" y="668215"/>
                  <a:pt x="470994" y="653965"/>
                  <a:pt x="457200" y="644769"/>
                </a:cubicBezTo>
                <a:cubicBezTo>
                  <a:pt x="446918" y="637914"/>
                  <a:pt x="433084" y="638572"/>
                  <a:pt x="422031" y="633046"/>
                </a:cubicBezTo>
                <a:cubicBezTo>
                  <a:pt x="341533" y="592797"/>
                  <a:pt x="441337" y="620496"/>
                  <a:pt x="328246" y="597876"/>
                </a:cubicBezTo>
                <a:cubicBezTo>
                  <a:pt x="245988" y="536182"/>
                  <a:pt x="295165" y="576519"/>
                  <a:pt x="187569" y="468923"/>
                </a:cubicBezTo>
                <a:lnTo>
                  <a:pt x="164123" y="445476"/>
                </a:lnTo>
                <a:cubicBezTo>
                  <a:pt x="135279" y="416632"/>
                  <a:pt x="111639" y="399123"/>
                  <a:pt x="93785" y="363415"/>
                </a:cubicBezTo>
                <a:cubicBezTo>
                  <a:pt x="83935" y="343715"/>
                  <a:pt x="75974" y="300135"/>
                  <a:pt x="70339" y="281353"/>
                </a:cubicBezTo>
                <a:cubicBezTo>
                  <a:pt x="63237" y="257681"/>
                  <a:pt x="52369" y="235115"/>
                  <a:pt x="46892" y="211015"/>
                </a:cubicBezTo>
                <a:cubicBezTo>
                  <a:pt x="-4192" y="-13752"/>
                  <a:pt x="42136" y="84273"/>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576645" y="1922585"/>
            <a:ext cx="1793939" cy="1770185"/>
          </a:xfrm>
          <a:custGeom>
            <a:avLst/>
            <a:gdLst>
              <a:gd name="connsiteX0" fmla="*/ 0 w 1863969"/>
              <a:gd name="connsiteY0" fmla="*/ 0 h 1688123"/>
              <a:gd name="connsiteX1" fmla="*/ 35169 w 1863969"/>
              <a:gd name="connsiteY1" fmla="*/ 93784 h 1688123"/>
              <a:gd name="connsiteX2" fmla="*/ 46892 w 1863969"/>
              <a:gd name="connsiteY2" fmla="*/ 187569 h 1688123"/>
              <a:gd name="connsiteX3" fmla="*/ 70339 w 1863969"/>
              <a:gd name="connsiteY3" fmla="*/ 257907 h 1688123"/>
              <a:gd name="connsiteX4" fmla="*/ 82062 w 1863969"/>
              <a:gd name="connsiteY4" fmla="*/ 304800 h 1688123"/>
              <a:gd name="connsiteX5" fmla="*/ 140677 w 1863969"/>
              <a:gd name="connsiteY5" fmla="*/ 375138 h 1688123"/>
              <a:gd name="connsiteX6" fmla="*/ 152400 w 1863969"/>
              <a:gd name="connsiteY6" fmla="*/ 410307 h 1688123"/>
              <a:gd name="connsiteX7" fmla="*/ 211015 w 1863969"/>
              <a:gd name="connsiteY7" fmla="*/ 457200 h 1688123"/>
              <a:gd name="connsiteX8" fmla="*/ 269631 w 1863969"/>
              <a:gd name="connsiteY8" fmla="*/ 504092 h 1688123"/>
              <a:gd name="connsiteX9" fmla="*/ 281354 w 1863969"/>
              <a:gd name="connsiteY9" fmla="*/ 539261 h 1688123"/>
              <a:gd name="connsiteX10" fmla="*/ 316523 w 1863969"/>
              <a:gd name="connsiteY10" fmla="*/ 562707 h 1688123"/>
              <a:gd name="connsiteX11" fmla="*/ 375139 w 1863969"/>
              <a:gd name="connsiteY11" fmla="*/ 597877 h 1688123"/>
              <a:gd name="connsiteX12" fmla="*/ 410308 w 1863969"/>
              <a:gd name="connsiteY12" fmla="*/ 621323 h 1688123"/>
              <a:gd name="connsiteX13" fmla="*/ 480646 w 1863969"/>
              <a:gd name="connsiteY13" fmla="*/ 644769 h 1688123"/>
              <a:gd name="connsiteX14" fmla="*/ 550985 w 1863969"/>
              <a:gd name="connsiteY14" fmla="*/ 691661 h 1688123"/>
              <a:gd name="connsiteX15" fmla="*/ 621323 w 1863969"/>
              <a:gd name="connsiteY15" fmla="*/ 750277 h 1688123"/>
              <a:gd name="connsiteX16" fmla="*/ 668215 w 1863969"/>
              <a:gd name="connsiteY16" fmla="*/ 762000 h 1688123"/>
              <a:gd name="connsiteX17" fmla="*/ 738554 w 1863969"/>
              <a:gd name="connsiteY17" fmla="*/ 832338 h 1688123"/>
              <a:gd name="connsiteX18" fmla="*/ 773723 w 1863969"/>
              <a:gd name="connsiteY18" fmla="*/ 867507 h 1688123"/>
              <a:gd name="connsiteX19" fmla="*/ 820615 w 1863969"/>
              <a:gd name="connsiteY19" fmla="*/ 937846 h 1688123"/>
              <a:gd name="connsiteX20" fmla="*/ 867508 w 1863969"/>
              <a:gd name="connsiteY20" fmla="*/ 996461 h 1688123"/>
              <a:gd name="connsiteX21" fmla="*/ 926123 w 1863969"/>
              <a:gd name="connsiteY21" fmla="*/ 1055077 h 1688123"/>
              <a:gd name="connsiteX22" fmla="*/ 961292 w 1863969"/>
              <a:gd name="connsiteY22" fmla="*/ 1090246 h 1688123"/>
              <a:gd name="connsiteX23" fmla="*/ 1055077 w 1863969"/>
              <a:gd name="connsiteY23" fmla="*/ 1125415 h 1688123"/>
              <a:gd name="connsiteX24" fmla="*/ 1101969 w 1863969"/>
              <a:gd name="connsiteY24" fmla="*/ 1160584 h 1688123"/>
              <a:gd name="connsiteX25" fmla="*/ 1125415 w 1863969"/>
              <a:gd name="connsiteY25" fmla="*/ 1184031 h 1688123"/>
              <a:gd name="connsiteX26" fmla="*/ 1195754 w 1863969"/>
              <a:gd name="connsiteY26" fmla="*/ 1230923 h 1688123"/>
              <a:gd name="connsiteX27" fmla="*/ 1230923 w 1863969"/>
              <a:gd name="connsiteY27" fmla="*/ 1254369 h 1688123"/>
              <a:gd name="connsiteX28" fmla="*/ 1266092 w 1863969"/>
              <a:gd name="connsiteY28" fmla="*/ 1277815 h 1688123"/>
              <a:gd name="connsiteX29" fmla="*/ 1301262 w 1863969"/>
              <a:gd name="connsiteY29" fmla="*/ 1289538 h 1688123"/>
              <a:gd name="connsiteX30" fmla="*/ 1336431 w 1863969"/>
              <a:gd name="connsiteY30" fmla="*/ 1312984 h 1688123"/>
              <a:gd name="connsiteX31" fmla="*/ 1383323 w 1863969"/>
              <a:gd name="connsiteY31" fmla="*/ 1371600 h 1688123"/>
              <a:gd name="connsiteX32" fmla="*/ 1418492 w 1863969"/>
              <a:gd name="connsiteY32" fmla="*/ 1395046 h 1688123"/>
              <a:gd name="connsiteX33" fmla="*/ 1453662 w 1863969"/>
              <a:gd name="connsiteY33" fmla="*/ 1453661 h 1688123"/>
              <a:gd name="connsiteX34" fmla="*/ 1465385 w 1863969"/>
              <a:gd name="connsiteY34" fmla="*/ 1488831 h 1688123"/>
              <a:gd name="connsiteX35" fmla="*/ 1535723 w 1863969"/>
              <a:gd name="connsiteY35" fmla="*/ 1535723 h 1688123"/>
              <a:gd name="connsiteX36" fmla="*/ 1617785 w 1863969"/>
              <a:gd name="connsiteY36" fmla="*/ 1559169 h 1688123"/>
              <a:gd name="connsiteX37" fmla="*/ 1688123 w 1863969"/>
              <a:gd name="connsiteY37" fmla="*/ 1570892 h 1688123"/>
              <a:gd name="connsiteX38" fmla="*/ 1793631 w 1863969"/>
              <a:gd name="connsiteY38" fmla="*/ 1641231 h 1688123"/>
              <a:gd name="connsiteX39" fmla="*/ 1828800 w 1863969"/>
              <a:gd name="connsiteY39" fmla="*/ 1664677 h 1688123"/>
              <a:gd name="connsiteX40" fmla="*/ 1863969 w 1863969"/>
              <a:gd name="connsiteY40" fmla="*/ 1688123 h 168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63969" h="1688123">
                <a:moveTo>
                  <a:pt x="0" y="0"/>
                </a:moveTo>
                <a:cubicBezTo>
                  <a:pt x="1955" y="4889"/>
                  <a:pt x="32106" y="76938"/>
                  <a:pt x="35169" y="93784"/>
                </a:cubicBezTo>
                <a:cubicBezTo>
                  <a:pt x="40805" y="124781"/>
                  <a:pt x="40291" y="156763"/>
                  <a:pt x="46892" y="187569"/>
                </a:cubicBezTo>
                <a:cubicBezTo>
                  <a:pt x="52070" y="211735"/>
                  <a:pt x="64345" y="233931"/>
                  <a:pt x="70339" y="257907"/>
                </a:cubicBezTo>
                <a:cubicBezTo>
                  <a:pt x="74247" y="273538"/>
                  <a:pt x="75715" y="289991"/>
                  <a:pt x="82062" y="304800"/>
                </a:cubicBezTo>
                <a:cubicBezTo>
                  <a:pt x="94303" y="333362"/>
                  <a:pt x="119552" y="354013"/>
                  <a:pt x="140677" y="375138"/>
                </a:cubicBezTo>
                <a:cubicBezTo>
                  <a:pt x="144585" y="386861"/>
                  <a:pt x="146042" y="399711"/>
                  <a:pt x="152400" y="410307"/>
                </a:cubicBezTo>
                <a:cubicBezTo>
                  <a:pt x="165465" y="432082"/>
                  <a:pt x="192582" y="442454"/>
                  <a:pt x="211015" y="457200"/>
                </a:cubicBezTo>
                <a:cubicBezTo>
                  <a:pt x="294537" y="524017"/>
                  <a:pt x="161386" y="431928"/>
                  <a:pt x="269631" y="504092"/>
                </a:cubicBezTo>
                <a:cubicBezTo>
                  <a:pt x="273539" y="515815"/>
                  <a:pt x="273635" y="529612"/>
                  <a:pt x="281354" y="539261"/>
                </a:cubicBezTo>
                <a:cubicBezTo>
                  <a:pt x="290156" y="550263"/>
                  <a:pt x="305521" y="553905"/>
                  <a:pt x="316523" y="562707"/>
                </a:cubicBezTo>
                <a:cubicBezTo>
                  <a:pt x="362501" y="599490"/>
                  <a:pt x="314061" y="577518"/>
                  <a:pt x="375139" y="597877"/>
                </a:cubicBezTo>
                <a:cubicBezTo>
                  <a:pt x="386862" y="605692"/>
                  <a:pt x="397433" y="615601"/>
                  <a:pt x="410308" y="621323"/>
                </a:cubicBezTo>
                <a:cubicBezTo>
                  <a:pt x="432892" y="631360"/>
                  <a:pt x="460082" y="631060"/>
                  <a:pt x="480646" y="644769"/>
                </a:cubicBezTo>
                <a:cubicBezTo>
                  <a:pt x="504092" y="660400"/>
                  <a:pt x="531060" y="671735"/>
                  <a:pt x="550985" y="691661"/>
                </a:cubicBezTo>
                <a:cubicBezTo>
                  <a:pt x="572111" y="712788"/>
                  <a:pt x="592760" y="738036"/>
                  <a:pt x="621323" y="750277"/>
                </a:cubicBezTo>
                <a:cubicBezTo>
                  <a:pt x="636132" y="756624"/>
                  <a:pt x="652584" y="758092"/>
                  <a:pt x="668215" y="762000"/>
                </a:cubicBezTo>
                <a:lnTo>
                  <a:pt x="738554" y="832338"/>
                </a:lnTo>
                <a:lnTo>
                  <a:pt x="773723" y="867507"/>
                </a:lnTo>
                <a:cubicBezTo>
                  <a:pt x="801596" y="951129"/>
                  <a:pt x="762074" y="850037"/>
                  <a:pt x="820615" y="937846"/>
                </a:cubicBezTo>
                <a:cubicBezTo>
                  <a:pt x="865915" y="1005795"/>
                  <a:pt x="788855" y="944026"/>
                  <a:pt x="867508" y="996461"/>
                </a:cubicBezTo>
                <a:cubicBezTo>
                  <a:pt x="910492" y="1060938"/>
                  <a:pt x="867508" y="1006232"/>
                  <a:pt x="926123" y="1055077"/>
                </a:cubicBezTo>
                <a:cubicBezTo>
                  <a:pt x="938859" y="1065691"/>
                  <a:pt x="947233" y="1081459"/>
                  <a:pt x="961292" y="1090246"/>
                </a:cubicBezTo>
                <a:cubicBezTo>
                  <a:pt x="977311" y="1100258"/>
                  <a:pt x="1031695" y="1117621"/>
                  <a:pt x="1055077" y="1125415"/>
                </a:cubicBezTo>
                <a:cubicBezTo>
                  <a:pt x="1070708" y="1137138"/>
                  <a:pt x="1086959" y="1148076"/>
                  <a:pt x="1101969" y="1160584"/>
                </a:cubicBezTo>
                <a:cubicBezTo>
                  <a:pt x="1110460" y="1167660"/>
                  <a:pt x="1116573" y="1177399"/>
                  <a:pt x="1125415" y="1184031"/>
                </a:cubicBezTo>
                <a:cubicBezTo>
                  <a:pt x="1147958" y="1200938"/>
                  <a:pt x="1172308" y="1215292"/>
                  <a:pt x="1195754" y="1230923"/>
                </a:cubicBezTo>
                <a:lnTo>
                  <a:pt x="1230923" y="1254369"/>
                </a:lnTo>
                <a:cubicBezTo>
                  <a:pt x="1242646" y="1262184"/>
                  <a:pt x="1252726" y="1273360"/>
                  <a:pt x="1266092" y="1277815"/>
                </a:cubicBezTo>
                <a:lnTo>
                  <a:pt x="1301262" y="1289538"/>
                </a:lnTo>
                <a:cubicBezTo>
                  <a:pt x="1312985" y="1297353"/>
                  <a:pt x="1325429" y="1304182"/>
                  <a:pt x="1336431" y="1312984"/>
                </a:cubicBezTo>
                <a:cubicBezTo>
                  <a:pt x="1394435" y="1359388"/>
                  <a:pt x="1322393" y="1310670"/>
                  <a:pt x="1383323" y="1371600"/>
                </a:cubicBezTo>
                <a:cubicBezTo>
                  <a:pt x="1393286" y="1381563"/>
                  <a:pt x="1406769" y="1387231"/>
                  <a:pt x="1418492" y="1395046"/>
                </a:cubicBezTo>
                <a:cubicBezTo>
                  <a:pt x="1451702" y="1494676"/>
                  <a:pt x="1405384" y="1373199"/>
                  <a:pt x="1453662" y="1453661"/>
                </a:cubicBezTo>
                <a:cubicBezTo>
                  <a:pt x="1460020" y="1464257"/>
                  <a:pt x="1456647" y="1480093"/>
                  <a:pt x="1465385" y="1488831"/>
                </a:cubicBezTo>
                <a:cubicBezTo>
                  <a:pt x="1485310" y="1508756"/>
                  <a:pt x="1508990" y="1526812"/>
                  <a:pt x="1535723" y="1535723"/>
                </a:cubicBezTo>
                <a:cubicBezTo>
                  <a:pt x="1569244" y="1546897"/>
                  <a:pt x="1580982" y="1551809"/>
                  <a:pt x="1617785" y="1559169"/>
                </a:cubicBezTo>
                <a:cubicBezTo>
                  <a:pt x="1641093" y="1563831"/>
                  <a:pt x="1664677" y="1566984"/>
                  <a:pt x="1688123" y="1570892"/>
                </a:cubicBezTo>
                <a:lnTo>
                  <a:pt x="1793631" y="1641231"/>
                </a:lnTo>
                <a:lnTo>
                  <a:pt x="1828800" y="1664677"/>
                </a:lnTo>
                <a:lnTo>
                  <a:pt x="1863969" y="1688123"/>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55176" y="999255"/>
            <a:ext cx="449579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2</a:t>
            </a:r>
            <a:r>
              <a:rPr lang="en-US" dirty="0" smtClean="0"/>
              <a:t>. </a:t>
            </a:r>
            <a:r>
              <a:rPr lang="zh-CN" altLang="en-US" dirty="0" smtClean="0">
                <a:solidFill>
                  <a:schemeClr val="tx1"/>
                </a:solidFill>
              </a:rPr>
              <a:t>擴</a:t>
            </a:r>
            <a:r>
              <a:rPr lang="zh-CN" altLang="en-US" dirty="0">
                <a:solidFill>
                  <a:schemeClr val="tx1"/>
                </a:solidFill>
              </a:rPr>
              <a:t>闊天然</a:t>
            </a:r>
            <a:r>
              <a:rPr lang="zh-CN" altLang="en-US" dirty="0" smtClean="0">
                <a:solidFill>
                  <a:schemeClr val="tx1"/>
                </a:solidFill>
              </a:rPr>
              <a:t>河道，並把部分彎曲的河道改為直道，以</a:t>
            </a:r>
            <a:r>
              <a:rPr lang="zh-TW" altLang="en-US" dirty="0" smtClean="0">
                <a:solidFill>
                  <a:schemeClr val="tx1"/>
                </a:solidFill>
                <a:latin typeface="SimSun" panose="02010600030101010101" pitchFamily="2" charset="-122"/>
                <a:ea typeface="SimSun" panose="02010600030101010101" pitchFamily="2" charset="-122"/>
              </a:rPr>
              <a:t>方</a:t>
            </a:r>
            <a:r>
              <a:rPr lang="zh-CN" altLang="en-US" dirty="0" smtClean="0">
                <a:solidFill>
                  <a:schemeClr val="tx1"/>
                </a:solidFill>
              </a:rPr>
              <a:t>便大型</a:t>
            </a:r>
            <a:r>
              <a:rPr lang="zh-CN" altLang="en-US" dirty="0" smtClean="0"/>
              <a:t>船隻航行。</a:t>
            </a:r>
            <a:endParaRPr lang="en-US" dirty="0"/>
          </a:p>
        </p:txBody>
      </p:sp>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282694" y="2833214"/>
            <a:ext cx="1155224" cy="83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rot="20381393">
            <a:off x="7125065" y="2844923"/>
            <a:ext cx="430887" cy="1207441"/>
          </a:xfrm>
          <a:prstGeom prst="rect">
            <a:avLst/>
          </a:prstGeom>
          <a:noFill/>
        </p:spPr>
        <p:txBody>
          <a:bodyPr vert="eaVert" wrap="square" rtlCol="0">
            <a:spAutoFit/>
          </a:bodyPr>
          <a:lstStyle/>
          <a:p>
            <a:r>
              <a:rPr lang="zh-CN" altLang="en-US" sz="1600" dirty="0" smtClean="0"/>
              <a:t>舊河道</a:t>
            </a:r>
            <a:endParaRPr lang="en-US" sz="1600" dirty="0"/>
          </a:p>
        </p:txBody>
      </p:sp>
      <p:sp>
        <p:nvSpPr>
          <p:cNvPr id="20" name="TextBox 19"/>
          <p:cNvSpPr txBox="1"/>
          <p:nvPr/>
        </p:nvSpPr>
        <p:spPr>
          <a:xfrm rot="19001269">
            <a:off x="7247443" y="2280462"/>
            <a:ext cx="430887" cy="990392"/>
          </a:xfrm>
          <a:prstGeom prst="rect">
            <a:avLst/>
          </a:prstGeom>
          <a:noFill/>
        </p:spPr>
        <p:txBody>
          <a:bodyPr vert="eaVert" wrap="square" rtlCol="0">
            <a:spAutoFit/>
          </a:bodyPr>
          <a:lstStyle/>
          <a:p>
            <a:r>
              <a:rPr lang="zh-CN" altLang="en-US" sz="1600" dirty="0" smtClean="0"/>
              <a:t>新河道</a:t>
            </a:r>
            <a:endParaRPr lang="en-US" sz="1600" dirty="0"/>
          </a:p>
        </p:txBody>
      </p:sp>
    </p:spTree>
    <p:extLst>
      <p:ext uri="{BB962C8B-B14F-4D97-AF65-F5344CB8AC3E}">
        <p14:creationId xmlns:p14="http://schemas.microsoft.com/office/powerpoint/2010/main" val="22145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4" grpId="0" animBg="1"/>
      <p:bldP spid="5" grpId="0" animBg="1"/>
      <p:bldP spid="10" grpId="0"/>
      <p:bldP spid="8" grpId="0" animBg="1"/>
      <p:bldP spid="9" grpId="0"/>
      <p:bldP spid="12" grpId="0" animBg="1"/>
      <p:bldP spid="13" grpId="0" animBg="1"/>
      <p:bldP spid="14" grpId="0"/>
      <p:bldP spid="15" grpId="0" animBg="1"/>
      <p:bldP spid="18" grpId="0" animBg="1"/>
      <p:bldP spid="19" grpId="0" animBg="1"/>
      <p:bldP spid="16" grpId="0" animBg="1"/>
      <p:bldP spid="21" grpId="0" animBg="1"/>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48147" y="4712676"/>
            <a:ext cx="2815600" cy="1383324"/>
          </a:xfrm>
          <a:custGeom>
            <a:avLst/>
            <a:gdLst>
              <a:gd name="connsiteX0" fmla="*/ 0 w 2645228"/>
              <a:gd name="connsiteY0" fmla="*/ 0 h 1371600"/>
              <a:gd name="connsiteX1" fmla="*/ 54428 w 2645228"/>
              <a:gd name="connsiteY1" fmla="*/ 10886 h 1371600"/>
              <a:gd name="connsiteX2" fmla="*/ 185057 w 2645228"/>
              <a:gd name="connsiteY2" fmla="*/ 21772 h 1371600"/>
              <a:gd name="connsiteX3" fmla="*/ 250371 w 2645228"/>
              <a:gd name="connsiteY3" fmla="*/ 43543 h 1371600"/>
              <a:gd name="connsiteX4" fmla="*/ 337457 w 2645228"/>
              <a:gd name="connsiteY4" fmla="*/ 65314 h 1371600"/>
              <a:gd name="connsiteX5" fmla="*/ 381000 w 2645228"/>
              <a:gd name="connsiteY5" fmla="*/ 130629 h 1371600"/>
              <a:gd name="connsiteX6" fmla="*/ 424543 w 2645228"/>
              <a:gd name="connsiteY6" fmla="*/ 185057 h 1371600"/>
              <a:gd name="connsiteX7" fmla="*/ 457200 w 2645228"/>
              <a:gd name="connsiteY7" fmla="*/ 195943 h 1371600"/>
              <a:gd name="connsiteX8" fmla="*/ 522514 w 2645228"/>
              <a:gd name="connsiteY8" fmla="*/ 250372 h 1371600"/>
              <a:gd name="connsiteX9" fmla="*/ 544286 w 2645228"/>
              <a:gd name="connsiteY9" fmla="*/ 272143 h 1371600"/>
              <a:gd name="connsiteX10" fmla="*/ 576943 w 2645228"/>
              <a:gd name="connsiteY10" fmla="*/ 293914 h 1371600"/>
              <a:gd name="connsiteX11" fmla="*/ 598714 w 2645228"/>
              <a:gd name="connsiteY11" fmla="*/ 315686 h 1371600"/>
              <a:gd name="connsiteX12" fmla="*/ 631371 w 2645228"/>
              <a:gd name="connsiteY12" fmla="*/ 326572 h 1371600"/>
              <a:gd name="connsiteX13" fmla="*/ 664028 w 2645228"/>
              <a:gd name="connsiteY13" fmla="*/ 348343 h 1371600"/>
              <a:gd name="connsiteX14" fmla="*/ 674914 w 2645228"/>
              <a:gd name="connsiteY14" fmla="*/ 381000 h 1371600"/>
              <a:gd name="connsiteX15" fmla="*/ 740228 w 2645228"/>
              <a:gd name="connsiteY15" fmla="*/ 435429 h 1371600"/>
              <a:gd name="connsiteX16" fmla="*/ 816428 w 2645228"/>
              <a:gd name="connsiteY16" fmla="*/ 489857 h 1371600"/>
              <a:gd name="connsiteX17" fmla="*/ 849086 w 2645228"/>
              <a:gd name="connsiteY17" fmla="*/ 511629 h 1371600"/>
              <a:gd name="connsiteX18" fmla="*/ 914400 w 2645228"/>
              <a:gd name="connsiteY18" fmla="*/ 533400 h 1371600"/>
              <a:gd name="connsiteX19" fmla="*/ 936171 w 2645228"/>
              <a:gd name="connsiteY19" fmla="*/ 555172 h 1371600"/>
              <a:gd name="connsiteX20" fmla="*/ 990600 w 2645228"/>
              <a:gd name="connsiteY20" fmla="*/ 566057 h 1371600"/>
              <a:gd name="connsiteX21" fmla="*/ 1023257 w 2645228"/>
              <a:gd name="connsiteY21" fmla="*/ 576943 h 1371600"/>
              <a:gd name="connsiteX22" fmla="*/ 1132114 w 2645228"/>
              <a:gd name="connsiteY22" fmla="*/ 620486 h 1371600"/>
              <a:gd name="connsiteX23" fmla="*/ 1197428 w 2645228"/>
              <a:gd name="connsiteY23" fmla="*/ 653143 h 1371600"/>
              <a:gd name="connsiteX24" fmla="*/ 1240971 w 2645228"/>
              <a:gd name="connsiteY24" fmla="*/ 696686 h 1371600"/>
              <a:gd name="connsiteX25" fmla="*/ 1306286 w 2645228"/>
              <a:gd name="connsiteY25" fmla="*/ 740229 h 1371600"/>
              <a:gd name="connsiteX26" fmla="*/ 1338943 w 2645228"/>
              <a:gd name="connsiteY26" fmla="*/ 762000 h 1371600"/>
              <a:gd name="connsiteX27" fmla="*/ 1371600 w 2645228"/>
              <a:gd name="connsiteY27" fmla="*/ 772886 h 1371600"/>
              <a:gd name="connsiteX28" fmla="*/ 1436914 w 2645228"/>
              <a:gd name="connsiteY28" fmla="*/ 827314 h 1371600"/>
              <a:gd name="connsiteX29" fmla="*/ 1458686 w 2645228"/>
              <a:gd name="connsiteY29" fmla="*/ 849086 h 1371600"/>
              <a:gd name="connsiteX30" fmla="*/ 1556657 w 2645228"/>
              <a:gd name="connsiteY30" fmla="*/ 903514 h 1371600"/>
              <a:gd name="connsiteX31" fmla="*/ 1578428 w 2645228"/>
              <a:gd name="connsiteY31" fmla="*/ 925286 h 1371600"/>
              <a:gd name="connsiteX32" fmla="*/ 1698171 w 2645228"/>
              <a:gd name="connsiteY32" fmla="*/ 990600 h 1371600"/>
              <a:gd name="connsiteX33" fmla="*/ 1719943 w 2645228"/>
              <a:gd name="connsiteY33" fmla="*/ 1012372 h 1371600"/>
              <a:gd name="connsiteX34" fmla="*/ 1763486 w 2645228"/>
              <a:gd name="connsiteY34" fmla="*/ 1034143 h 1371600"/>
              <a:gd name="connsiteX35" fmla="*/ 1839686 w 2645228"/>
              <a:gd name="connsiteY35" fmla="*/ 1077686 h 1371600"/>
              <a:gd name="connsiteX36" fmla="*/ 1959428 w 2645228"/>
              <a:gd name="connsiteY36" fmla="*/ 1143000 h 1371600"/>
              <a:gd name="connsiteX37" fmla="*/ 2046514 w 2645228"/>
              <a:gd name="connsiteY37" fmla="*/ 1197429 h 1371600"/>
              <a:gd name="connsiteX38" fmla="*/ 2079171 w 2645228"/>
              <a:gd name="connsiteY38" fmla="*/ 1219200 h 1371600"/>
              <a:gd name="connsiteX39" fmla="*/ 2133600 w 2645228"/>
              <a:gd name="connsiteY39" fmla="*/ 1230086 h 1371600"/>
              <a:gd name="connsiteX40" fmla="*/ 2242457 w 2645228"/>
              <a:gd name="connsiteY40" fmla="*/ 1262743 h 1371600"/>
              <a:gd name="connsiteX41" fmla="*/ 2286000 w 2645228"/>
              <a:gd name="connsiteY41" fmla="*/ 1273629 h 1371600"/>
              <a:gd name="connsiteX42" fmla="*/ 2351314 w 2645228"/>
              <a:gd name="connsiteY42" fmla="*/ 1284514 h 1371600"/>
              <a:gd name="connsiteX43" fmla="*/ 2394857 w 2645228"/>
              <a:gd name="connsiteY43" fmla="*/ 1306286 h 1371600"/>
              <a:gd name="connsiteX44" fmla="*/ 2525486 w 2645228"/>
              <a:gd name="connsiteY44" fmla="*/ 1328057 h 1371600"/>
              <a:gd name="connsiteX45" fmla="*/ 2590800 w 2645228"/>
              <a:gd name="connsiteY45" fmla="*/ 1349829 h 1371600"/>
              <a:gd name="connsiteX46" fmla="*/ 2623457 w 2645228"/>
              <a:gd name="connsiteY46" fmla="*/ 1360714 h 1371600"/>
              <a:gd name="connsiteX47" fmla="*/ 2645228 w 2645228"/>
              <a:gd name="connsiteY47"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45228" h="1371600">
                <a:moveTo>
                  <a:pt x="0" y="0"/>
                </a:moveTo>
                <a:cubicBezTo>
                  <a:pt x="18143" y="3629"/>
                  <a:pt x="36053" y="8724"/>
                  <a:pt x="54428" y="10886"/>
                </a:cubicBezTo>
                <a:cubicBezTo>
                  <a:pt x="97823" y="15991"/>
                  <a:pt x="141958" y="14589"/>
                  <a:pt x="185057" y="21772"/>
                </a:cubicBezTo>
                <a:cubicBezTo>
                  <a:pt x="207694" y="25545"/>
                  <a:pt x="228107" y="37977"/>
                  <a:pt x="250371" y="43543"/>
                </a:cubicBezTo>
                <a:lnTo>
                  <a:pt x="337457" y="65314"/>
                </a:lnTo>
                <a:cubicBezTo>
                  <a:pt x="381339" y="153081"/>
                  <a:pt x="336672" y="75218"/>
                  <a:pt x="381000" y="130629"/>
                </a:cubicBezTo>
                <a:cubicBezTo>
                  <a:pt x="394694" y="147747"/>
                  <a:pt x="404322" y="172925"/>
                  <a:pt x="424543" y="185057"/>
                </a:cubicBezTo>
                <a:cubicBezTo>
                  <a:pt x="434382" y="190961"/>
                  <a:pt x="446314" y="192314"/>
                  <a:pt x="457200" y="195943"/>
                </a:cubicBezTo>
                <a:cubicBezTo>
                  <a:pt x="534767" y="273510"/>
                  <a:pt x="446743" y="189756"/>
                  <a:pt x="522514" y="250372"/>
                </a:cubicBezTo>
                <a:cubicBezTo>
                  <a:pt x="530528" y="256783"/>
                  <a:pt x="536272" y="265732"/>
                  <a:pt x="544286" y="272143"/>
                </a:cubicBezTo>
                <a:cubicBezTo>
                  <a:pt x="554502" y="280316"/>
                  <a:pt x="566727" y="285741"/>
                  <a:pt x="576943" y="293914"/>
                </a:cubicBezTo>
                <a:cubicBezTo>
                  <a:pt x="584957" y="300325"/>
                  <a:pt x="589913" y="310405"/>
                  <a:pt x="598714" y="315686"/>
                </a:cubicBezTo>
                <a:cubicBezTo>
                  <a:pt x="608553" y="321590"/>
                  <a:pt x="621108" y="321440"/>
                  <a:pt x="631371" y="326572"/>
                </a:cubicBezTo>
                <a:cubicBezTo>
                  <a:pt x="643073" y="332423"/>
                  <a:pt x="653142" y="341086"/>
                  <a:pt x="664028" y="348343"/>
                </a:cubicBezTo>
                <a:cubicBezTo>
                  <a:pt x="667657" y="359229"/>
                  <a:pt x="669010" y="371161"/>
                  <a:pt x="674914" y="381000"/>
                </a:cubicBezTo>
                <a:cubicBezTo>
                  <a:pt x="685000" y="397810"/>
                  <a:pt x="731810" y="428063"/>
                  <a:pt x="740228" y="435429"/>
                </a:cubicBezTo>
                <a:cubicBezTo>
                  <a:pt x="803804" y="491059"/>
                  <a:pt x="757635" y="470260"/>
                  <a:pt x="816428" y="489857"/>
                </a:cubicBezTo>
                <a:cubicBezTo>
                  <a:pt x="827314" y="497114"/>
                  <a:pt x="837130" y="506315"/>
                  <a:pt x="849086" y="511629"/>
                </a:cubicBezTo>
                <a:cubicBezTo>
                  <a:pt x="870057" y="520949"/>
                  <a:pt x="914400" y="533400"/>
                  <a:pt x="914400" y="533400"/>
                </a:cubicBezTo>
                <a:cubicBezTo>
                  <a:pt x="921657" y="540657"/>
                  <a:pt x="926738" y="551129"/>
                  <a:pt x="936171" y="555172"/>
                </a:cubicBezTo>
                <a:cubicBezTo>
                  <a:pt x="953177" y="562460"/>
                  <a:pt x="972650" y="561570"/>
                  <a:pt x="990600" y="566057"/>
                </a:cubicBezTo>
                <a:cubicBezTo>
                  <a:pt x="1001732" y="568840"/>
                  <a:pt x="1012547" y="572824"/>
                  <a:pt x="1023257" y="576943"/>
                </a:cubicBezTo>
                <a:cubicBezTo>
                  <a:pt x="1059733" y="590972"/>
                  <a:pt x="1099597" y="598808"/>
                  <a:pt x="1132114" y="620486"/>
                </a:cubicBezTo>
                <a:cubicBezTo>
                  <a:pt x="1174318" y="648622"/>
                  <a:pt x="1152360" y="638120"/>
                  <a:pt x="1197428" y="653143"/>
                </a:cubicBezTo>
                <a:cubicBezTo>
                  <a:pt x="1211942" y="667657"/>
                  <a:pt x="1223892" y="685300"/>
                  <a:pt x="1240971" y="696686"/>
                </a:cubicBezTo>
                <a:lnTo>
                  <a:pt x="1306286" y="740229"/>
                </a:lnTo>
                <a:cubicBezTo>
                  <a:pt x="1317172" y="747486"/>
                  <a:pt x="1326532" y="757863"/>
                  <a:pt x="1338943" y="762000"/>
                </a:cubicBezTo>
                <a:lnTo>
                  <a:pt x="1371600" y="772886"/>
                </a:lnTo>
                <a:cubicBezTo>
                  <a:pt x="1449176" y="850462"/>
                  <a:pt x="1361136" y="766692"/>
                  <a:pt x="1436914" y="827314"/>
                </a:cubicBezTo>
                <a:cubicBezTo>
                  <a:pt x="1444928" y="833725"/>
                  <a:pt x="1450475" y="842928"/>
                  <a:pt x="1458686" y="849086"/>
                </a:cubicBezTo>
                <a:cubicBezTo>
                  <a:pt x="1518576" y="894004"/>
                  <a:pt x="1505742" y="886543"/>
                  <a:pt x="1556657" y="903514"/>
                </a:cubicBezTo>
                <a:cubicBezTo>
                  <a:pt x="1563914" y="910771"/>
                  <a:pt x="1570077" y="919321"/>
                  <a:pt x="1578428" y="925286"/>
                </a:cubicBezTo>
                <a:cubicBezTo>
                  <a:pt x="1659847" y="983443"/>
                  <a:pt x="1606895" y="933552"/>
                  <a:pt x="1698171" y="990600"/>
                </a:cubicBezTo>
                <a:cubicBezTo>
                  <a:pt x="1706874" y="996040"/>
                  <a:pt x="1711403" y="1006679"/>
                  <a:pt x="1719943" y="1012372"/>
                </a:cubicBezTo>
                <a:cubicBezTo>
                  <a:pt x="1733445" y="1021373"/>
                  <a:pt x="1749725" y="1025542"/>
                  <a:pt x="1763486" y="1034143"/>
                </a:cubicBezTo>
                <a:cubicBezTo>
                  <a:pt x="1838805" y="1081217"/>
                  <a:pt x="1775524" y="1056299"/>
                  <a:pt x="1839686" y="1077686"/>
                </a:cubicBezTo>
                <a:cubicBezTo>
                  <a:pt x="1934817" y="1149035"/>
                  <a:pt x="1821646" y="1069516"/>
                  <a:pt x="1959428" y="1143000"/>
                </a:cubicBezTo>
                <a:cubicBezTo>
                  <a:pt x="1989633" y="1159109"/>
                  <a:pt x="2018031" y="1178441"/>
                  <a:pt x="2046514" y="1197429"/>
                </a:cubicBezTo>
                <a:cubicBezTo>
                  <a:pt x="2057400" y="1204686"/>
                  <a:pt x="2066921" y="1214606"/>
                  <a:pt x="2079171" y="1219200"/>
                </a:cubicBezTo>
                <a:cubicBezTo>
                  <a:pt x="2096495" y="1225697"/>
                  <a:pt x="2115457" y="1226457"/>
                  <a:pt x="2133600" y="1230086"/>
                </a:cubicBezTo>
                <a:cubicBezTo>
                  <a:pt x="2191259" y="1268525"/>
                  <a:pt x="2146141" y="1245231"/>
                  <a:pt x="2242457" y="1262743"/>
                </a:cubicBezTo>
                <a:cubicBezTo>
                  <a:pt x="2257177" y="1265419"/>
                  <a:pt x="2271329" y="1270695"/>
                  <a:pt x="2286000" y="1273629"/>
                </a:cubicBezTo>
                <a:cubicBezTo>
                  <a:pt x="2307643" y="1277958"/>
                  <a:pt x="2329543" y="1280886"/>
                  <a:pt x="2351314" y="1284514"/>
                </a:cubicBezTo>
                <a:cubicBezTo>
                  <a:pt x="2365828" y="1291771"/>
                  <a:pt x="2379663" y="1300588"/>
                  <a:pt x="2394857" y="1306286"/>
                </a:cubicBezTo>
                <a:cubicBezTo>
                  <a:pt x="2430821" y="1319773"/>
                  <a:pt x="2493871" y="1324105"/>
                  <a:pt x="2525486" y="1328057"/>
                </a:cubicBezTo>
                <a:lnTo>
                  <a:pt x="2590800" y="1349829"/>
                </a:lnTo>
                <a:cubicBezTo>
                  <a:pt x="2601686" y="1353458"/>
                  <a:pt x="2613194" y="1355582"/>
                  <a:pt x="2623457" y="1360714"/>
                </a:cubicBezTo>
                <a:lnTo>
                  <a:pt x="2645228" y="1371600"/>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30" y="3997568"/>
            <a:ext cx="1277428" cy="83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672499">
            <a:off x="2768828" y="5299805"/>
            <a:ext cx="20999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Artificial waterway</a:t>
            </a:r>
          </a:p>
        </p:txBody>
      </p:sp>
      <p:sp>
        <p:nvSpPr>
          <p:cNvPr id="6" name="TextBox 5"/>
          <p:cNvSpPr txBox="1"/>
          <p:nvPr/>
        </p:nvSpPr>
        <p:spPr>
          <a:xfrm>
            <a:off x="15947" y="23333"/>
            <a:ext cx="3487394"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How to construct a canal?</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TextBox 6"/>
          <p:cNvSpPr txBox="1"/>
          <p:nvPr/>
        </p:nvSpPr>
        <p:spPr>
          <a:xfrm>
            <a:off x="213519" y="526231"/>
            <a:ext cx="9372600"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Canals are artificial waterways.  They require heavy dredging works, and most importantly finding suitable headwaters. Generally, there are two ways to create a canal.</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442119" y="1905000"/>
            <a:ext cx="4495800" cy="464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242645" y="1910862"/>
            <a:ext cx="3695273" cy="2919463"/>
          </a:xfrm>
          <a:custGeom>
            <a:avLst/>
            <a:gdLst>
              <a:gd name="connsiteX0" fmla="*/ 3411416 w 3411416"/>
              <a:gd name="connsiteY0" fmla="*/ 2672861 h 2672861"/>
              <a:gd name="connsiteX1" fmla="*/ 3329354 w 3411416"/>
              <a:gd name="connsiteY1" fmla="*/ 2637692 h 2672861"/>
              <a:gd name="connsiteX2" fmla="*/ 3282462 w 3411416"/>
              <a:gd name="connsiteY2" fmla="*/ 2625969 h 2672861"/>
              <a:gd name="connsiteX3" fmla="*/ 3212123 w 3411416"/>
              <a:gd name="connsiteY3" fmla="*/ 2602523 h 2672861"/>
              <a:gd name="connsiteX4" fmla="*/ 3106616 w 3411416"/>
              <a:gd name="connsiteY4" fmla="*/ 2579076 h 2672861"/>
              <a:gd name="connsiteX5" fmla="*/ 3048000 w 3411416"/>
              <a:gd name="connsiteY5" fmla="*/ 2532184 h 2672861"/>
              <a:gd name="connsiteX6" fmla="*/ 3001108 w 3411416"/>
              <a:gd name="connsiteY6" fmla="*/ 2508738 h 2672861"/>
              <a:gd name="connsiteX7" fmla="*/ 2942492 w 3411416"/>
              <a:gd name="connsiteY7" fmla="*/ 2461846 h 2672861"/>
              <a:gd name="connsiteX8" fmla="*/ 2919046 w 3411416"/>
              <a:gd name="connsiteY8" fmla="*/ 2379784 h 2672861"/>
              <a:gd name="connsiteX9" fmla="*/ 2883877 w 3411416"/>
              <a:gd name="connsiteY9" fmla="*/ 2356338 h 2672861"/>
              <a:gd name="connsiteX10" fmla="*/ 2836985 w 3411416"/>
              <a:gd name="connsiteY10" fmla="*/ 2274276 h 2672861"/>
              <a:gd name="connsiteX11" fmla="*/ 2766646 w 3411416"/>
              <a:gd name="connsiteY11" fmla="*/ 2250830 h 2672861"/>
              <a:gd name="connsiteX12" fmla="*/ 2614246 w 3411416"/>
              <a:gd name="connsiteY12" fmla="*/ 2215661 h 2672861"/>
              <a:gd name="connsiteX13" fmla="*/ 2497016 w 3411416"/>
              <a:gd name="connsiteY13" fmla="*/ 2192215 h 2672861"/>
              <a:gd name="connsiteX14" fmla="*/ 2473569 w 3411416"/>
              <a:gd name="connsiteY14" fmla="*/ 2168769 h 2672861"/>
              <a:gd name="connsiteX15" fmla="*/ 2391508 w 3411416"/>
              <a:gd name="connsiteY15" fmla="*/ 2133600 h 2672861"/>
              <a:gd name="connsiteX16" fmla="*/ 2332892 w 3411416"/>
              <a:gd name="connsiteY16" fmla="*/ 2074984 h 2672861"/>
              <a:gd name="connsiteX17" fmla="*/ 2250831 w 3411416"/>
              <a:gd name="connsiteY17" fmla="*/ 2028092 h 2672861"/>
              <a:gd name="connsiteX18" fmla="*/ 2203939 w 3411416"/>
              <a:gd name="connsiteY18" fmla="*/ 2004646 h 2672861"/>
              <a:gd name="connsiteX19" fmla="*/ 2180492 w 3411416"/>
              <a:gd name="connsiteY19" fmla="*/ 1981200 h 2672861"/>
              <a:gd name="connsiteX20" fmla="*/ 2086708 w 3411416"/>
              <a:gd name="connsiteY20" fmla="*/ 1934307 h 2672861"/>
              <a:gd name="connsiteX21" fmla="*/ 2063262 w 3411416"/>
              <a:gd name="connsiteY21" fmla="*/ 1899138 h 2672861"/>
              <a:gd name="connsiteX22" fmla="*/ 2016369 w 3411416"/>
              <a:gd name="connsiteY22" fmla="*/ 1887415 h 2672861"/>
              <a:gd name="connsiteX23" fmla="*/ 1934308 w 3411416"/>
              <a:gd name="connsiteY23" fmla="*/ 1852246 h 2672861"/>
              <a:gd name="connsiteX24" fmla="*/ 1863969 w 3411416"/>
              <a:gd name="connsiteY24" fmla="*/ 1781907 h 2672861"/>
              <a:gd name="connsiteX25" fmla="*/ 1828800 w 3411416"/>
              <a:gd name="connsiteY25" fmla="*/ 1746738 h 2672861"/>
              <a:gd name="connsiteX26" fmla="*/ 1758462 w 3411416"/>
              <a:gd name="connsiteY26" fmla="*/ 1629507 h 2672861"/>
              <a:gd name="connsiteX27" fmla="*/ 1711569 w 3411416"/>
              <a:gd name="connsiteY27" fmla="*/ 1594338 h 2672861"/>
              <a:gd name="connsiteX28" fmla="*/ 1606062 w 3411416"/>
              <a:gd name="connsiteY28" fmla="*/ 1547446 h 2672861"/>
              <a:gd name="connsiteX29" fmla="*/ 1570892 w 3411416"/>
              <a:gd name="connsiteY29" fmla="*/ 1535723 h 2672861"/>
              <a:gd name="connsiteX30" fmla="*/ 1535723 w 3411416"/>
              <a:gd name="connsiteY30" fmla="*/ 1524000 h 2672861"/>
              <a:gd name="connsiteX31" fmla="*/ 1453662 w 3411416"/>
              <a:gd name="connsiteY31" fmla="*/ 1465384 h 2672861"/>
              <a:gd name="connsiteX32" fmla="*/ 1359877 w 3411416"/>
              <a:gd name="connsiteY32" fmla="*/ 1418492 h 2672861"/>
              <a:gd name="connsiteX33" fmla="*/ 1301262 w 3411416"/>
              <a:gd name="connsiteY33" fmla="*/ 1348153 h 2672861"/>
              <a:gd name="connsiteX34" fmla="*/ 867508 w 3411416"/>
              <a:gd name="connsiteY34" fmla="*/ 1277815 h 2672861"/>
              <a:gd name="connsiteX35" fmla="*/ 832339 w 3411416"/>
              <a:gd name="connsiteY35" fmla="*/ 1242646 h 2672861"/>
              <a:gd name="connsiteX36" fmla="*/ 797169 w 3411416"/>
              <a:gd name="connsiteY36" fmla="*/ 1219200 h 2672861"/>
              <a:gd name="connsiteX37" fmla="*/ 773723 w 3411416"/>
              <a:gd name="connsiteY37" fmla="*/ 1148861 h 2672861"/>
              <a:gd name="connsiteX38" fmla="*/ 762000 w 3411416"/>
              <a:gd name="connsiteY38" fmla="*/ 1113692 h 2672861"/>
              <a:gd name="connsiteX39" fmla="*/ 750277 w 3411416"/>
              <a:gd name="connsiteY39" fmla="*/ 1078523 h 2672861"/>
              <a:gd name="connsiteX40" fmla="*/ 726831 w 3411416"/>
              <a:gd name="connsiteY40" fmla="*/ 1019907 h 2672861"/>
              <a:gd name="connsiteX41" fmla="*/ 703385 w 3411416"/>
              <a:gd name="connsiteY41" fmla="*/ 984738 h 2672861"/>
              <a:gd name="connsiteX42" fmla="*/ 679939 w 3411416"/>
              <a:gd name="connsiteY42" fmla="*/ 937846 h 2672861"/>
              <a:gd name="connsiteX43" fmla="*/ 621323 w 3411416"/>
              <a:gd name="connsiteY43" fmla="*/ 820615 h 2672861"/>
              <a:gd name="connsiteX44" fmla="*/ 621323 w 3411416"/>
              <a:gd name="connsiteY44" fmla="*/ 820615 h 2672861"/>
              <a:gd name="connsiteX45" fmla="*/ 574431 w 3411416"/>
              <a:gd name="connsiteY45" fmla="*/ 726830 h 2672861"/>
              <a:gd name="connsiteX46" fmla="*/ 539262 w 3411416"/>
              <a:gd name="connsiteY46" fmla="*/ 691661 h 2672861"/>
              <a:gd name="connsiteX47" fmla="*/ 492369 w 3411416"/>
              <a:gd name="connsiteY47" fmla="*/ 679938 h 2672861"/>
              <a:gd name="connsiteX48" fmla="*/ 457200 w 3411416"/>
              <a:gd name="connsiteY48" fmla="*/ 644769 h 2672861"/>
              <a:gd name="connsiteX49" fmla="*/ 422031 w 3411416"/>
              <a:gd name="connsiteY49" fmla="*/ 633046 h 2672861"/>
              <a:gd name="connsiteX50" fmla="*/ 328246 w 3411416"/>
              <a:gd name="connsiteY50" fmla="*/ 597876 h 2672861"/>
              <a:gd name="connsiteX51" fmla="*/ 187569 w 3411416"/>
              <a:gd name="connsiteY51" fmla="*/ 468923 h 2672861"/>
              <a:gd name="connsiteX52" fmla="*/ 164123 w 3411416"/>
              <a:gd name="connsiteY52" fmla="*/ 445476 h 2672861"/>
              <a:gd name="connsiteX53" fmla="*/ 93785 w 3411416"/>
              <a:gd name="connsiteY53" fmla="*/ 363415 h 2672861"/>
              <a:gd name="connsiteX54" fmla="*/ 70339 w 3411416"/>
              <a:gd name="connsiteY54" fmla="*/ 281353 h 2672861"/>
              <a:gd name="connsiteX55" fmla="*/ 46892 w 3411416"/>
              <a:gd name="connsiteY55" fmla="*/ 211015 h 2672861"/>
              <a:gd name="connsiteX56" fmla="*/ 0 w 3411416"/>
              <a:gd name="connsiteY56" fmla="*/ 0 h 267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1416" h="2672861">
                <a:moveTo>
                  <a:pt x="3411416" y="2672861"/>
                </a:moveTo>
                <a:cubicBezTo>
                  <a:pt x="3384062" y="2661138"/>
                  <a:pt x="3357322" y="2647862"/>
                  <a:pt x="3329354" y="2637692"/>
                </a:cubicBezTo>
                <a:cubicBezTo>
                  <a:pt x="3314212" y="2632186"/>
                  <a:pt x="3297894" y="2630599"/>
                  <a:pt x="3282462" y="2625969"/>
                </a:cubicBezTo>
                <a:cubicBezTo>
                  <a:pt x="3258790" y="2618867"/>
                  <a:pt x="3236100" y="2608517"/>
                  <a:pt x="3212123" y="2602523"/>
                </a:cubicBezTo>
                <a:cubicBezTo>
                  <a:pt x="3145901" y="2585967"/>
                  <a:pt x="3181030" y="2593960"/>
                  <a:pt x="3106616" y="2579076"/>
                </a:cubicBezTo>
                <a:cubicBezTo>
                  <a:pt x="3087077" y="2563445"/>
                  <a:pt x="3068819" y="2546063"/>
                  <a:pt x="3048000" y="2532184"/>
                </a:cubicBezTo>
                <a:cubicBezTo>
                  <a:pt x="3033459" y="2522490"/>
                  <a:pt x="3016281" y="2517408"/>
                  <a:pt x="3001108" y="2508738"/>
                </a:cubicBezTo>
                <a:cubicBezTo>
                  <a:pt x="2966603" y="2489021"/>
                  <a:pt x="2968167" y="2487520"/>
                  <a:pt x="2942492" y="2461846"/>
                </a:cubicBezTo>
                <a:cubicBezTo>
                  <a:pt x="2934677" y="2434492"/>
                  <a:pt x="2932862" y="2404653"/>
                  <a:pt x="2919046" y="2379784"/>
                </a:cubicBezTo>
                <a:cubicBezTo>
                  <a:pt x="2912204" y="2367468"/>
                  <a:pt x="2891692" y="2368061"/>
                  <a:pt x="2883877" y="2356338"/>
                </a:cubicBezTo>
                <a:cubicBezTo>
                  <a:pt x="2847752" y="2302151"/>
                  <a:pt x="2904518" y="2311795"/>
                  <a:pt x="2836985" y="2274276"/>
                </a:cubicBezTo>
                <a:cubicBezTo>
                  <a:pt x="2815381" y="2262273"/>
                  <a:pt x="2790410" y="2257620"/>
                  <a:pt x="2766646" y="2250830"/>
                </a:cubicBezTo>
                <a:cubicBezTo>
                  <a:pt x="2562390" y="2192472"/>
                  <a:pt x="2760817" y="2252303"/>
                  <a:pt x="2614246" y="2215661"/>
                </a:cubicBezTo>
                <a:cubicBezTo>
                  <a:pt x="2505119" y="2188380"/>
                  <a:pt x="2698070" y="2220937"/>
                  <a:pt x="2497016" y="2192215"/>
                </a:cubicBezTo>
                <a:cubicBezTo>
                  <a:pt x="2489200" y="2184400"/>
                  <a:pt x="2483455" y="2173712"/>
                  <a:pt x="2473569" y="2168769"/>
                </a:cubicBezTo>
                <a:cubicBezTo>
                  <a:pt x="2403496" y="2133733"/>
                  <a:pt x="2448401" y="2183382"/>
                  <a:pt x="2391508" y="2133600"/>
                </a:cubicBezTo>
                <a:cubicBezTo>
                  <a:pt x="2370713" y="2115404"/>
                  <a:pt x="2357607" y="2087341"/>
                  <a:pt x="2332892" y="2074984"/>
                </a:cubicBezTo>
                <a:cubicBezTo>
                  <a:pt x="2191189" y="2004132"/>
                  <a:pt x="2366820" y="2094371"/>
                  <a:pt x="2250831" y="2028092"/>
                </a:cubicBezTo>
                <a:cubicBezTo>
                  <a:pt x="2235658" y="2019422"/>
                  <a:pt x="2218480" y="2014340"/>
                  <a:pt x="2203939" y="2004646"/>
                </a:cubicBezTo>
                <a:cubicBezTo>
                  <a:pt x="2194742" y="1998515"/>
                  <a:pt x="2189970" y="1986887"/>
                  <a:pt x="2180492" y="1981200"/>
                </a:cubicBezTo>
                <a:cubicBezTo>
                  <a:pt x="2150521" y="1963218"/>
                  <a:pt x="2086708" y="1934307"/>
                  <a:pt x="2086708" y="1934307"/>
                </a:cubicBezTo>
                <a:cubicBezTo>
                  <a:pt x="2078893" y="1922584"/>
                  <a:pt x="2074985" y="1906953"/>
                  <a:pt x="2063262" y="1899138"/>
                </a:cubicBezTo>
                <a:cubicBezTo>
                  <a:pt x="2049856" y="1890201"/>
                  <a:pt x="2031861" y="1891841"/>
                  <a:pt x="2016369" y="1887415"/>
                </a:cubicBezTo>
                <a:cubicBezTo>
                  <a:pt x="1976121" y="1875916"/>
                  <a:pt x="1975989" y="1873086"/>
                  <a:pt x="1934308" y="1852246"/>
                </a:cubicBezTo>
                <a:lnTo>
                  <a:pt x="1863969" y="1781907"/>
                </a:lnTo>
                <a:cubicBezTo>
                  <a:pt x="1852246" y="1770184"/>
                  <a:pt x="1836214" y="1761567"/>
                  <a:pt x="1828800" y="1746738"/>
                </a:cubicBezTo>
                <a:cubicBezTo>
                  <a:pt x="1813808" y="1716755"/>
                  <a:pt x="1781095" y="1646481"/>
                  <a:pt x="1758462" y="1629507"/>
                </a:cubicBezTo>
                <a:cubicBezTo>
                  <a:pt x="1742831" y="1617784"/>
                  <a:pt x="1727468" y="1605694"/>
                  <a:pt x="1711569" y="1594338"/>
                </a:cubicBezTo>
                <a:cubicBezTo>
                  <a:pt x="1662802" y="1559505"/>
                  <a:pt x="1677547" y="1571274"/>
                  <a:pt x="1606062" y="1547446"/>
                </a:cubicBezTo>
                <a:lnTo>
                  <a:pt x="1570892" y="1535723"/>
                </a:lnTo>
                <a:lnTo>
                  <a:pt x="1535723" y="1524000"/>
                </a:lnTo>
                <a:cubicBezTo>
                  <a:pt x="1480879" y="1469154"/>
                  <a:pt x="1523097" y="1503958"/>
                  <a:pt x="1453662" y="1465384"/>
                </a:cubicBezTo>
                <a:cubicBezTo>
                  <a:pt x="1370609" y="1419244"/>
                  <a:pt x="1424169" y="1439923"/>
                  <a:pt x="1359877" y="1418492"/>
                </a:cubicBezTo>
                <a:cubicBezTo>
                  <a:pt x="1319855" y="1338449"/>
                  <a:pt x="1359255" y="1397862"/>
                  <a:pt x="1301262" y="1348153"/>
                </a:cubicBezTo>
                <a:cubicBezTo>
                  <a:pt x="1138227" y="1208408"/>
                  <a:pt x="1421314" y="1311379"/>
                  <a:pt x="867508" y="1277815"/>
                </a:cubicBezTo>
                <a:cubicBezTo>
                  <a:pt x="855785" y="1266092"/>
                  <a:pt x="845075" y="1253259"/>
                  <a:pt x="832339" y="1242646"/>
                </a:cubicBezTo>
                <a:cubicBezTo>
                  <a:pt x="821515" y="1233626"/>
                  <a:pt x="804636" y="1231148"/>
                  <a:pt x="797169" y="1219200"/>
                </a:cubicBezTo>
                <a:cubicBezTo>
                  <a:pt x="784070" y="1198242"/>
                  <a:pt x="781538" y="1172307"/>
                  <a:pt x="773723" y="1148861"/>
                </a:cubicBezTo>
                <a:lnTo>
                  <a:pt x="762000" y="1113692"/>
                </a:lnTo>
                <a:cubicBezTo>
                  <a:pt x="758092" y="1101969"/>
                  <a:pt x="754866" y="1089996"/>
                  <a:pt x="750277" y="1078523"/>
                </a:cubicBezTo>
                <a:cubicBezTo>
                  <a:pt x="742462" y="1058984"/>
                  <a:pt x="736242" y="1038729"/>
                  <a:pt x="726831" y="1019907"/>
                </a:cubicBezTo>
                <a:cubicBezTo>
                  <a:pt x="720530" y="1007305"/>
                  <a:pt x="710375" y="996971"/>
                  <a:pt x="703385" y="984738"/>
                </a:cubicBezTo>
                <a:cubicBezTo>
                  <a:pt x="694715" y="969565"/>
                  <a:pt x="687754" y="953477"/>
                  <a:pt x="679939" y="937846"/>
                </a:cubicBezTo>
                <a:cubicBezTo>
                  <a:pt x="661382" y="863616"/>
                  <a:pt x="677153" y="904359"/>
                  <a:pt x="621323" y="820615"/>
                </a:cubicBezTo>
                <a:lnTo>
                  <a:pt x="621323" y="820615"/>
                </a:lnTo>
                <a:cubicBezTo>
                  <a:pt x="604750" y="779181"/>
                  <a:pt x="601444" y="759247"/>
                  <a:pt x="574431" y="726830"/>
                </a:cubicBezTo>
                <a:cubicBezTo>
                  <a:pt x="563818" y="714094"/>
                  <a:pt x="553656" y="699886"/>
                  <a:pt x="539262" y="691661"/>
                </a:cubicBezTo>
                <a:cubicBezTo>
                  <a:pt x="525273" y="683667"/>
                  <a:pt x="508000" y="683846"/>
                  <a:pt x="492369" y="679938"/>
                </a:cubicBezTo>
                <a:cubicBezTo>
                  <a:pt x="480646" y="668215"/>
                  <a:pt x="470994" y="653965"/>
                  <a:pt x="457200" y="644769"/>
                </a:cubicBezTo>
                <a:cubicBezTo>
                  <a:pt x="446918" y="637914"/>
                  <a:pt x="433084" y="638572"/>
                  <a:pt x="422031" y="633046"/>
                </a:cubicBezTo>
                <a:cubicBezTo>
                  <a:pt x="341533" y="592797"/>
                  <a:pt x="441337" y="620496"/>
                  <a:pt x="328246" y="597876"/>
                </a:cubicBezTo>
                <a:cubicBezTo>
                  <a:pt x="245988" y="536182"/>
                  <a:pt x="295165" y="576519"/>
                  <a:pt x="187569" y="468923"/>
                </a:cubicBezTo>
                <a:lnTo>
                  <a:pt x="164123" y="445476"/>
                </a:lnTo>
                <a:cubicBezTo>
                  <a:pt x="135279" y="416632"/>
                  <a:pt x="111639" y="399123"/>
                  <a:pt x="93785" y="363415"/>
                </a:cubicBezTo>
                <a:cubicBezTo>
                  <a:pt x="83935" y="343715"/>
                  <a:pt x="75974" y="300135"/>
                  <a:pt x="70339" y="281353"/>
                </a:cubicBezTo>
                <a:cubicBezTo>
                  <a:pt x="63237" y="257681"/>
                  <a:pt x="52369" y="235115"/>
                  <a:pt x="46892" y="211015"/>
                </a:cubicBezTo>
                <a:cubicBezTo>
                  <a:pt x="-4192" y="-13752"/>
                  <a:pt x="42136" y="84273"/>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72499">
            <a:off x="2672157" y="3538985"/>
            <a:ext cx="204133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Natural waterway</a:t>
            </a:r>
          </a:p>
        </p:txBody>
      </p:sp>
      <p:sp>
        <p:nvSpPr>
          <p:cNvPr id="8" name="Freeform 7"/>
          <p:cNvSpPr/>
          <p:nvPr/>
        </p:nvSpPr>
        <p:spPr>
          <a:xfrm>
            <a:off x="2567265" y="3622431"/>
            <a:ext cx="389454" cy="1336431"/>
          </a:xfrm>
          <a:custGeom>
            <a:avLst/>
            <a:gdLst>
              <a:gd name="connsiteX0" fmla="*/ 328335 w 328335"/>
              <a:gd name="connsiteY0" fmla="*/ 0 h 1336431"/>
              <a:gd name="connsiteX1" fmla="*/ 304889 w 328335"/>
              <a:gd name="connsiteY1" fmla="*/ 82061 h 1336431"/>
              <a:gd name="connsiteX2" fmla="*/ 269720 w 328335"/>
              <a:gd name="connsiteY2" fmla="*/ 175846 h 1336431"/>
              <a:gd name="connsiteX3" fmla="*/ 246273 w 328335"/>
              <a:gd name="connsiteY3" fmla="*/ 199292 h 1336431"/>
              <a:gd name="connsiteX4" fmla="*/ 234550 w 328335"/>
              <a:gd name="connsiteY4" fmla="*/ 234461 h 1336431"/>
              <a:gd name="connsiteX5" fmla="*/ 211104 w 328335"/>
              <a:gd name="connsiteY5" fmla="*/ 281354 h 1336431"/>
              <a:gd name="connsiteX6" fmla="*/ 199381 w 328335"/>
              <a:gd name="connsiteY6" fmla="*/ 562707 h 1336431"/>
              <a:gd name="connsiteX7" fmla="*/ 164212 w 328335"/>
              <a:gd name="connsiteY7" fmla="*/ 633046 h 1336431"/>
              <a:gd name="connsiteX8" fmla="*/ 140766 w 328335"/>
              <a:gd name="connsiteY8" fmla="*/ 703384 h 1336431"/>
              <a:gd name="connsiteX9" fmla="*/ 129043 w 328335"/>
              <a:gd name="connsiteY9" fmla="*/ 738554 h 1336431"/>
              <a:gd name="connsiteX10" fmla="*/ 117320 w 328335"/>
              <a:gd name="connsiteY10" fmla="*/ 773723 h 1336431"/>
              <a:gd name="connsiteX11" fmla="*/ 117320 w 328335"/>
              <a:gd name="connsiteY11" fmla="*/ 1113692 h 1336431"/>
              <a:gd name="connsiteX12" fmla="*/ 105597 w 328335"/>
              <a:gd name="connsiteY12" fmla="*/ 1148861 h 1336431"/>
              <a:gd name="connsiteX13" fmla="*/ 58704 w 328335"/>
              <a:gd name="connsiteY13" fmla="*/ 1195754 h 1336431"/>
              <a:gd name="connsiteX14" fmla="*/ 11812 w 328335"/>
              <a:gd name="connsiteY14" fmla="*/ 1266092 h 1336431"/>
              <a:gd name="connsiteX15" fmla="*/ 89 w 328335"/>
              <a:gd name="connsiteY15" fmla="*/ 1336431 h 133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335" h="1336431">
                <a:moveTo>
                  <a:pt x="328335" y="0"/>
                </a:moveTo>
                <a:cubicBezTo>
                  <a:pt x="320520" y="27354"/>
                  <a:pt x="312374" y="54615"/>
                  <a:pt x="304889" y="82061"/>
                </a:cubicBezTo>
                <a:cubicBezTo>
                  <a:pt x="292993" y="125678"/>
                  <a:pt x="295962" y="136484"/>
                  <a:pt x="269720" y="175846"/>
                </a:cubicBezTo>
                <a:cubicBezTo>
                  <a:pt x="263589" y="185042"/>
                  <a:pt x="254089" y="191477"/>
                  <a:pt x="246273" y="199292"/>
                </a:cubicBezTo>
                <a:cubicBezTo>
                  <a:pt x="242365" y="211015"/>
                  <a:pt x="239418" y="223103"/>
                  <a:pt x="234550" y="234461"/>
                </a:cubicBezTo>
                <a:cubicBezTo>
                  <a:pt x="227666" y="250524"/>
                  <a:pt x="212966" y="263978"/>
                  <a:pt x="211104" y="281354"/>
                </a:cubicBezTo>
                <a:cubicBezTo>
                  <a:pt x="201104" y="374686"/>
                  <a:pt x="206315" y="469098"/>
                  <a:pt x="199381" y="562707"/>
                </a:cubicBezTo>
                <a:cubicBezTo>
                  <a:pt x="196531" y="601188"/>
                  <a:pt x="179317" y="599060"/>
                  <a:pt x="164212" y="633046"/>
                </a:cubicBezTo>
                <a:cubicBezTo>
                  <a:pt x="154175" y="655630"/>
                  <a:pt x="148581" y="679938"/>
                  <a:pt x="140766" y="703384"/>
                </a:cubicBezTo>
                <a:lnTo>
                  <a:pt x="129043" y="738554"/>
                </a:lnTo>
                <a:lnTo>
                  <a:pt x="117320" y="773723"/>
                </a:lnTo>
                <a:cubicBezTo>
                  <a:pt x="128703" y="944476"/>
                  <a:pt x="136952" y="946822"/>
                  <a:pt x="117320" y="1113692"/>
                </a:cubicBezTo>
                <a:cubicBezTo>
                  <a:pt x="115876" y="1125964"/>
                  <a:pt x="112779" y="1138806"/>
                  <a:pt x="105597" y="1148861"/>
                </a:cubicBezTo>
                <a:cubicBezTo>
                  <a:pt x="92748" y="1166849"/>
                  <a:pt x="58704" y="1195754"/>
                  <a:pt x="58704" y="1195754"/>
                </a:cubicBezTo>
                <a:cubicBezTo>
                  <a:pt x="22103" y="1305558"/>
                  <a:pt x="82063" y="1143153"/>
                  <a:pt x="11812" y="1266092"/>
                </a:cubicBezTo>
                <a:cubicBezTo>
                  <a:pt x="-1807" y="1289925"/>
                  <a:pt x="89" y="1311736"/>
                  <a:pt x="89" y="13364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890041">
            <a:off x="2708962" y="4263652"/>
            <a:ext cx="1554048"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Catchment channel</a:t>
            </a:r>
          </a:p>
        </p:txBody>
      </p:sp>
      <p:sp>
        <p:nvSpPr>
          <p:cNvPr id="12" name="Freeform 11"/>
          <p:cNvSpPr/>
          <p:nvPr/>
        </p:nvSpPr>
        <p:spPr>
          <a:xfrm>
            <a:off x="1184031" y="2016369"/>
            <a:ext cx="1617784" cy="1629508"/>
          </a:xfrm>
          <a:custGeom>
            <a:avLst/>
            <a:gdLst>
              <a:gd name="connsiteX0" fmla="*/ 0 w 1617784"/>
              <a:gd name="connsiteY0" fmla="*/ 0 h 1629508"/>
              <a:gd name="connsiteX1" fmla="*/ 11723 w 1617784"/>
              <a:gd name="connsiteY1" fmla="*/ 175846 h 1629508"/>
              <a:gd name="connsiteX2" fmla="*/ 35169 w 1617784"/>
              <a:gd name="connsiteY2" fmla="*/ 246185 h 1629508"/>
              <a:gd name="connsiteX3" fmla="*/ 70338 w 1617784"/>
              <a:gd name="connsiteY3" fmla="*/ 328246 h 1629508"/>
              <a:gd name="connsiteX4" fmla="*/ 82061 w 1617784"/>
              <a:gd name="connsiteY4" fmla="*/ 375139 h 1629508"/>
              <a:gd name="connsiteX5" fmla="*/ 164123 w 1617784"/>
              <a:gd name="connsiteY5" fmla="*/ 457200 h 1629508"/>
              <a:gd name="connsiteX6" fmla="*/ 211015 w 1617784"/>
              <a:gd name="connsiteY6" fmla="*/ 480646 h 1629508"/>
              <a:gd name="connsiteX7" fmla="*/ 234461 w 1617784"/>
              <a:gd name="connsiteY7" fmla="*/ 504093 h 1629508"/>
              <a:gd name="connsiteX8" fmla="*/ 246184 w 1617784"/>
              <a:gd name="connsiteY8" fmla="*/ 539262 h 1629508"/>
              <a:gd name="connsiteX9" fmla="*/ 281354 w 1617784"/>
              <a:gd name="connsiteY9" fmla="*/ 562708 h 1629508"/>
              <a:gd name="connsiteX10" fmla="*/ 328246 w 1617784"/>
              <a:gd name="connsiteY10" fmla="*/ 609600 h 1629508"/>
              <a:gd name="connsiteX11" fmla="*/ 363415 w 1617784"/>
              <a:gd name="connsiteY11" fmla="*/ 633046 h 1629508"/>
              <a:gd name="connsiteX12" fmla="*/ 386861 w 1617784"/>
              <a:gd name="connsiteY12" fmla="*/ 656493 h 1629508"/>
              <a:gd name="connsiteX13" fmla="*/ 422031 w 1617784"/>
              <a:gd name="connsiteY13" fmla="*/ 668216 h 1629508"/>
              <a:gd name="connsiteX14" fmla="*/ 457200 w 1617784"/>
              <a:gd name="connsiteY14" fmla="*/ 691662 h 1629508"/>
              <a:gd name="connsiteX15" fmla="*/ 562707 w 1617784"/>
              <a:gd name="connsiteY15" fmla="*/ 750277 h 1629508"/>
              <a:gd name="connsiteX16" fmla="*/ 621323 w 1617784"/>
              <a:gd name="connsiteY16" fmla="*/ 808893 h 1629508"/>
              <a:gd name="connsiteX17" fmla="*/ 644769 w 1617784"/>
              <a:gd name="connsiteY17" fmla="*/ 867508 h 1629508"/>
              <a:gd name="connsiteX18" fmla="*/ 656492 w 1617784"/>
              <a:gd name="connsiteY18" fmla="*/ 937846 h 1629508"/>
              <a:gd name="connsiteX19" fmla="*/ 703384 w 1617784"/>
              <a:gd name="connsiteY19" fmla="*/ 1008185 h 1629508"/>
              <a:gd name="connsiteX20" fmla="*/ 738554 w 1617784"/>
              <a:gd name="connsiteY20" fmla="*/ 1066800 h 1629508"/>
              <a:gd name="connsiteX21" fmla="*/ 762000 w 1617784"/>
              <a:gd name="connsiteY21" fmla="*/ 1101969 h 1629508"/>
              <a:gd name="connsiteX22" fmla="*/ 820615 w 1617784"/>
              <a:gd name="connsiteY22" fmla="*/ 1148862 h 1629508"/>
              <a:gd name="connsiteX23" fmla="*/ 832338 w 1617784"/>
              <a:gd name="connsiteY23" fmla="*/ 1184031 h 1629508"/>
              <a:gd name="connsiteX24" fmla="*/ 867507 w 1617784"/>
              <a:gd name="connsiteY24" fmla="*/ 1230923 h 1629508"/>
              <a:gd name="connsiteX25" fmla="*/ 914400 w 1617784"/>
              <a:gd name="connsiteY25" fmla="*/ 1289539 h 1629508"/>
              <a:gd name="connsiteX26" fmla="*/ 961292 w 1617784"/>
              <a:gd name="connsiteY26" fmla="*/ 1359877 h 1629508"/>
              <a:gd name="connsiteX27" fmla="*/ 1113692 w 1617784"/>
              <a:gd name="connsiteY27" fmla="*/ 1395046 h 1629508"/>
              <a:gd name="connsiteX28" fmla="*/ 1148861 w 1617784"/>
              <a:gd name="connsiteY28" fmla="*/ 1406769 h 1629508"/>
              <a:gd name="connsiteX29" fmla="*/ 1172307 w 1617784"/>
              <a:gd name="connsiteY29" fmla="*/ 1430216 h 1629508"/>
              <a:gd name="connsiteX30" fmla="*/ 1277815 w 1617784"/>
              <a:gd name="connsiteY30" fmla="*/ 1441939 h 1629508"/>
              <a:gd name="connsiteX31" fmla="*/ 1348154 w 1617784"/>
              <a:gd name="connsiteY31" fmla="*/ 1477108 h 1629508"/>
              <a:gd name="connsiteX32" fmla="*/ 1383323 w 1617784"/>
              <a:gd name="connsiteY32" fmla="*/ 1500554 h 1629508"/>
              <a:gd name="connsiteX33" fmla="*/ 1453661 w 1617784"/>
              <a:gd name="connsiteY33" fmla="*/ 1524000 h 1629508"/>
              <a:gd name="connsiteX34" fmla="*/ 1488831 w 1617784"/>
              <a:gd name="connsiteY34" fmla="*/ 1547446 h 1629508"/>
              <a:gd name="connsiteX35" fmla="*/ 1559169 w 1617784"/>
              <a:gd name="connsiteY35" fmla="*/ 1570893 h 1629508"/>
              <a:gd name="connsiteX36" fmla="*/ 1582615 w 1617784"/>
              <a:gd name="connsiteY36" fmla="*/ 1606062 h 1629508"/>
              <a:gd name="connsiteX37" fmla="*/ 1617784 w 1617784"/>
              <a:gd name="connsiteY37" fmla="*/ 1629508 h 16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7784" h="1629508">
                <a:moveTo>
                  <a:pt x="0" y="0"/>
                </a:moveTo>
                <a:cubicBezTo>
                  <a:pt x="3908" y="58615"/>
                  <a:pt x="3415" y="117691"/>
                  <a:pt x="11723" y="175846"/>
                </a:cubicBezTo>
                <a:cubicBezTo>
                  <a:pt x="15218" y="200312"/>
                  <a:pt x="27354" y="222739"/>
                  <a:pt x="35169" y="246185"/>
                </a:cubicBezTo>
                <a:cubicBezTo>
                  <a:pt x="52418" y="297932"/>
                  <a:pt x="41366" y="270303"/>
                  <a:pt x="70338" y="328246"/>
                </a:cubicBezTo>
                <a:cubicBezTo>
                  <a:pt x="74246" y="343877"/>
                  <a:pt x="74855" y="360728"/>
                  <a:pt x="82061" y="375139"/>
                </a:cubicBezTo>
                <a:cubicBezTo>
                  <a:pt x="127262" y="465539"/>
                  <a:pt x="105969" y="432277"/>
                  <a:pt x="164123" y="457200"/>
                </a:cubicBezTo>
                <a:cubicBezTo>
                  <a:pt x="180186" y="464084"/>
                  <a:pt x="195384" y="472831"/>
                  <a:pt x="211015" y="480646"/>
                </a:cubicBezTo>
                <a:cubicBezTo>
                  <a:pt x="218830" y="488462"/>
                  <a:pt x="228774" y="494615"/>
                  <a:pt x="234461" y="504093"/>
                </a:cubicBezTo>
                <a:cubicBezTo>
                  <a:pt x="240819" y="514689"/>
                  <a:pt x="238464" y="529613"/>
                  <a:pt x="246184" y="539262"/>
                </a:cubicBezTo>
                <a:cubicBezTo>
                  <a:pt x="254986" y="550264"/>
                  <a:pt x="270656" y="553539"/>
                  <a:pt x="281354" y="562708"/>
                </a:cubicBezTo>
                <a:cubicBezTo>
                  <a:pt x="298138" y="577094"/>
                  <a:pt x="311463" y="595214"/>
                  <a:pt x="328246" y="609600"/>
                </a:cubicBezTo>
                <a:cubicBezTo>
                  <a:pt x="338943" y="618769"/>
                  <a:pt x="352413" y="624244"/>
                  <a:pt x="363415" y="633046"/>
                </a:cubicBezTo>
                <a:cubicBezTo>
                  <a:pt x="372046" y="639951"/>
                  <a:pt x="377383" y="650806"/>
                  <a:pt x="386861" y="656493"/>
                </a:cubicBezTo>
                <a:cubicBezTo>
                  <a:pt x="397457" y="662851"/>
                  <a:pt x="410308" y="664308"/>
                  <a:pt x="422031" y="668216"/>
                </a:cubicBezTo>
                <a:cubicBezTo>
                  <a:pt x="433754" y="676031"/>
                  <a:pt x="444598" y="685361"/>
                  <a:pt x="457200" y="691662"/>
                </a:cubicBezTo>
                <a:cubicBezTo>
                  <a:pt x="516166" y="721145"/>
                  <a:pt x="488781" y="676351"/>
                  <a:pt x="562707" y="750277"/>
                </a:cubicBezTo>
                <a:lnTo>
                  <a:pt x="621323" y="808893"/>
                </a:lnTo>
                <a:cubicBezTo>
                  <a:pt x="629138" y="828431"/>
                  <a:pt x="639232" y="847206"/>
                  <a:pt x="644769" y="867508"/>
                </a:cubicBezTo>
                <a:cubicBezTo>
                  <a:pt x="651023" y="890440"/>
                  <a:pt x="647350" y="915905"/>
                  <a:pt x="656492" y="937846"/>
                </a:cubicBezTo>
                <a:cubicBezTo>
                  <a:pt x="667330" y="963857"/>
                  <a:pt x="694473" y="981452"/>
                  <a:pt x="703384" y="1008185"/>
                </a:cubicBezTo>
                <a:cubicBezTo>
                  <a:pt x="723743" y="1069262"/>
                  <a:pt x="701771" y="1020822"/>
                  <a:pt x="738554" y="1066800"/>
                </a:cubicBezTo>
                <a:cubicBezTo>
                  <a:pt x="747356" y="1077802"/>
                  <a:pt x="753199" y="1090967"/>
                  <a:pt x="762000" y="1101969"/>
                </a:cubicBezTo>
                <a:cubicBezTo>
                  <a:pt x="781092" y="1125835"/>
                  <a:pt x="794499" y="1131451"/>
                  <a:pt x="820615" y="1148862"/>
                </a:cubicBezTo>
                <a:cubicBezTo>
                  <a:pt x="824523" y="1160585"/>
                  <a:pt x="826207" y="1173302"/>
                  <a:pt x="832338" y="1184031"/>
                </a:cubicBezTo>
                <a:cubicBezTo>
                  <a:pt x="842032" y="1200995"/>
                  <a:pt x="854999" y="1215913"/>
                  <a:pt x="867507" y="1230923"/>
                </a:cubicBezTo>
                <a:cubicBezTo>
                  <a:pt x="894770" y="1263638"/>
                  <a:pt x="892659" y="1246057"/>
                  <a:pt x="914400" y="1289539"/>
                </a:cubicBezTo>
                <a:cubicBezTo>
                  <a:pt x="937288" y="1335316"/>
                  <a:pt x="909439" y="1322839"/>
                  <a:pt x="961292" y="1359877"/>
                </a:cubicBezTo>
                <a:cubicBezTo>
                  <a:pt x="1011931" y="1396048"/>
                  <a:pt x="1047315" y="1387671"/>
                  <a:pt x="1113692" y="1395046"/>
                </a:cubicBezTo>
                <a:cubicBezTo>
                  <a:pt x="1125415" y="1398954"/>
                  <a:pt x="1138265" y="1400411"/>
                  <a:pt x="1148861" y="1406769"/>
                </a:cubicBezTo>
                <a:cubicBezTo>
                  <a:pt x="1158339" y="1412456"/>
                  <a:pt x="1161644" y="1427308"/>
                  <a:pt x="1172307" y="1430216"/>
                </a:cubicBezTo>
                <a:cubicBezTo>
                  <a:pt x="1206446" y="1439527"/>
                  <a:pt x="1242646" y="1438031"/>
                  <a:pt x="1277815" y="1441939"/>
                </a:cubicBezTo>
                <a:cubicBezTo>
                  <a:pt x="1378603" y="1509131"/>
                  <a:pt x="1251083" y="1428573"/>
                  <a:pt x="1348154" y="1477108"/>
                </a:cubicBezTo>
                <a:cubicBezTo>
                  <a:pt x="1360756" y="1483409"/>
                  <a:pt x="1370448" y="1494832"/>
                  <a:pt x="1383323" y="1500554"/>
                </a:cubicBezTo>
                <a:cubicBezTo>
                  <a:pt x="1405907" y="1510591"/>
                  <a:pt x="1433097" y="1510291"/>
                  <a:pt x="1453661" y="1524000"/>
                </a:cubicBezTo>
                <a:cubicBezTo>
                  <a:pt x="1465384" y="1531815"/>
                  <a:pt x="1475956" y="1541724"/>
                  <a:pt x="1488831" y="1547446"/>
                </a:cubicBezTo>
                <a:cubicBezTo>
                  <a:pt x="1511415" y="1557484"/>
                  <a:pt x="1559169" y="1570893"/>
                  <a:pt x="1559169" y="1570893"/>
                </a:cubicBezTo>
                <a:cubicBezTo>
                  <a:pt x="1566984" y="1582616"/>
                  <a:pt x="1572652" y="1596099"/>
                  <a:pt x="1582615" y="1606062"/>
                </a:cubicBezTo>
                <a:cubicBezTo>
                  <a:pt x="1592578" y="1616025"/>
                  <a:pt x="1617784" y="1629508"/>
                  <a:pt x="1617784" y="1629508"/>
                </a:cubicBezTo>
              </a:path>
            </a:pathLst>
          </a:custGeom>
          <a:noFill/>
          <a:ln>
            <a:solidFill>
              <a:schemeClr val="accent2"/>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543863" y="3798277"/>
            <a:ext cx="199337" cy="1043354"/>
          </a:xfrm>
          <a:custGeom>
            <a:avLst/>
            <a:gdLst>
              <a:gd name="connsiteX0" fmla="*/ 199337 w 199337"/>
              <a:gd name="connsiteY0" fmla="*/ 0 h 1043354"/>
              <a:gd name="connsiteX1" fmla="*/ 164168 w 199337"/>
              <a:gd name="connsiteY1" fmla="*/ 105508 h 1043354"/>
              <a:gd name="connsiteX2" fmla="*/ 152445 w 199337"/>
              <a:gd name="connsiteY2" fmla="*/ 140677 h 1043354"/>
              <a:gd name="connsiteX3" fmla="*/ 152445 w 199337"/>
              <a:gd name="connsiteY3" fmla="*/ 468923 h 1043354"/>
              <a:gd name="connsiteX4" fmla="*/ 128999 w 199337"/>
              <a:gd name="connsiteY4" fmla="*/ 504092 h 1043354"/>
              <a:gd name="connsiteX5" fmla="*/ 82106 w 199337"/>
              <a:gd name="connsiteY5" fmla="*/ 550985 h 1043354"/>
              <a:gd name="connsiteX6" fmla="*/ 70383 w 199337"/>
              <a:gd name="connsiteY6" fmla="*/ 691661 h 1043354"/>
              <a:gd name="connsiteX7" fmla="*/ 58660 w 199337"/>
              <a:gd name="connsiteY7" fmla="*/ 926123 h 1043354"/>
              <a:gd name="connsiteX8" fmla="*/ 35214 w 199337"/>
              <a:gd name="connsiteY8" fmla="*/ 961292 h 1043354"/>
              <a:gd name="connsiteX9" fmla="*/ 23491 w 199337"/>
              <a:gd name="connsiteY9" fmla="*/ 996461 h 1043354"/>
              <a:gd name="connsiteX10" fmla="*/ 45 w 199337"/>
              <a:gd name="connsiteY10" fmla="*/ 1043354 h 10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37" h="1043354">
                <a:moveTo>
                  <a:pt x="199337" y="0"/>
                </a:moveTo>
                <a:lnTo>
                  <a:pt x="164168" y="105508"/>
                </a:lnTo>
                <a:lnTo>
                  <a:pt x="152445" y="140677"/>
                </a:lnTo>
                <a:cubicBezTo>
                  <a:pt x="162465" y="270939"/>
                  <a:pt x="174716" y="335299"/>
                  <a:pt x="152445" y="468923"/>
                </a:cubicBezTo>
                <a:cubicBezTo>
                  <a:pt x="150129" y="482821"/>
                  <a:pt x="138168" y="493395"/>
                  <a:pt x="128999" y="504092"/>
                </a:cubicBezTo>
                <a:cubicBezTo>
                  <a:pt x="114613" y="520876"/>
                  <a:pt x="82106" y="550985"/>
                  <a:pt x="82106" y="550985"/>
                </a:cubicBezTo>
                <a:cubicBezTo>
                  <a:pt x="78198" y="597877"/>
                  <a:pt x="73318" y="644698"/>
                  <a:pt x="70383" y="691661"/>
                </a:cubicBezTo>
                <a:cubicBezTo>
                  <a:pt x="65502" y="769760"/>
                  <a:pt x="68781" y="848529"/>
                  <a:pt x="58660" y="926123"/>
                </a:cubicBezTo>
                <a:cubicBezTo>
                  <a:pt x="56838" y="940094"/>
                  <a:pt x="41515" y="948690"/>
                  <a:pt x="35214" y="961292"/>
                </a:cubicBezTo>
                <a:cubicBezTo>
                  <a:pt x="29688" y="972345"/>
                  <a:pt x="29017" y="985408"/>
                  <a:pt x="23491" y="996461"/>
                </a:cubicBezTo>
                <a:cubicBezTo>
                  <a:pt x="-2123" y="1047689"/>
                  <a:pt x="45" y="1013990"/>
                  <a:pt x="45" y="1043354"/>
                </a:cubicBezTo>
              </a:path>
            </a:pathLst>
          </a:custGeom>
          <a:noFill/>
          <a:ln>
            <a:solidFill>
              <a:schemeClr val="accent2"/>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2787237">
            <a:off x="1213466" y="3122992"/>
            <a:ext cx="1254931"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Water flow</a:t>
            </a:r>
          </a:p>
        </p:txBody>
      </p:sp>
      <p:sp>
        <p:nvSpPr>
          <p:cNvPr id="15" name="TextBox 14"/>
          <p:cNvSpPr txBox="1"/>
          <p:nvPr/>
        </p:nvSpPr>
        <p:spPr>
          <a:xfrm>
            <a:off x="442120" y="1258669"/>
            <a:ext cx="449579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Times New Roman" panose="02020603050405020304" pitchFamily="18" charset="0"/>
                <a:cs typeface="Times New Roman" panose="02020603050405020304" pitchFamily="18" charset="0"/>
              </a:rPr>
              <a:t>1. Construct a canal near a natural waterway. Dig a catchment channel to drain water from the natural waterway to the canal.</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776119" y="1910862"/>
            <a:ext cx="4495800" cy="464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576646" y="2004646"/>
            <a:ext cx="3695273" cy="2919463"/>
          </a:xfrm>
          <a:custGeom>
            <a:avLst/>
            <a:gdLst>
              <a:gd name="connsiteX0" fmla="*/ 3411416 w 3411416"/>
              <a:gd name="connsiteY0" fmla="*/ 2672861 h 2672861"/>
              <a:gd name="connsiteX1" fmla="*/ 3329354 w 3411416"/>
              <a:gd name="connsiteY1" fmla="*/ 2637692 h 2672861"/>
              <a:gd name="connsiteX2" fmla="*/ 3282462 w 3411416"/>
              <a:gd name="connsiteY2" fmla="*/ 2625969 h 2672861"/>
              <a:gd name="connsiteX3" fmla="*/ 3212123 w 3411416"/>
              <a:gd name="connsiteY3" fmla="*/ 2602523 h 2672861"/>
              <a:gd name="connsiteX4" fmla="*/ 3106616 w 3411416"/>
              <a:gd name="connsiteY4" fmla="*/ 2579076 h 2672861"/>
              <a:gd name="connsiteX5" fmla="*/ 3048000 w 3411416"/>
              <a:gd name="connsiteY5" fmla="*/ 2532184 h 2672861"/>
              <a:gd name="connsiteX6" fmla="*/ 3001108 w 3411416"/>
              <a:gd name="connsiteY6" fmla="*/ 2508738 h 2672861"/>
              <a:gd name="connsiteX7" fmla="*/ 2942492 w 3411416"/>
              <a:gd name="connsiteY7" fmla="*/ 2461846 h 2672861"/>
              <a:gd name="connsiteX8" fmla="*/ 2919046 w 3411416"/>
              <a:gd name="connsiteY8" fmla="*/ 2379784 h 2672861"/>
              <a:gd name="connsiteX9" fmla="*/ 2883877 w 3411416"/>
              <a:gd name="connsiteY9" fmla="*/ 2356338 h 2672861"/>
              <a:gd name="connsiteX10" fmla="*/ 2836985 w 3411416"/>
              <a:gd name="connsiteY10" fmla="*/ 2274276 h 2672861"/>
              <a:gd name="connsiteX11" fmla="*/ 2766646 w 3411416"/>
              <a:gd name="connsiteY11" fmla="*/ 2250830 h 2672861"/>
              <a:gd name="connsiteX12" fmla="*/ 2614246 w 3411416"/>
              <a:gd name="connsiteY12" fmla="*/ 2215661 h 2672861"/>
              <a:gd name="connsiteX13" fmla="*/ 2497016 w 3411416"/>
              <a:gd name="connsiteY13" fmla="*/ 2192215 h 2672861"/>
              <a:gd name="connsiteX14" fmla="*/ 2473569 w 3411416"/>
              <a:gd name="connsiteY14" fmla="*/ 2168769 h 2672861"/>
              <a:gd name="connsiteX15" fmla="*/ 2391508 w 3411416"/>
              <a:gd name="connsiteY15" fmla="*/ 2133600 h 2672861"/>
              <a:gd name="connsiteX16" fmla="*/ 2332892 w 3411416"/>
              <a:gd name="connsiteY16" fmla="*/ 2074984 h 2672861"/>
              <a:gd name="connsiteX17" fmla="*/ 2250831 w 3411416"/>
              <a:gd name="connsiteY17" fmla="*/ 2028092 h 2672861"/>
              <a:gd name="connsiteX18" fmla="*/ 2203939 w 3411416"/>
              <a:gd name="connsiteY18" fmla="*/ 2004646 h 2672861"/>
              <a:gd name="connsiteX19" fmla="*/ 2180492 w 3411416"/>
              <a:gd name="connsiteY19" fmla="*/ 1981200 h 2672861"/>
              <a:gd name="connsiteX20" fmla="*/ 2086708 w 3411416"/>
              <a:gd name="connsiteY20" fmla="*/ 1934307 h 2672861"/>
              <a:gd name="connsiteX21" fmla="*/ 2063262 w 3411416"/>
              <a:gd name="connsiteY21" fmla="*/ 1899138 h 2672861"/>
              <a:gd name="connsiteX22" fmla="*/ 2016369 w 3411416"/>
              <a:gd name="connsiteY22" fmla="*/ 1887415 h 2672861"/>
              <a:gd name="connsiteX23" fmla="*/ 1934308 w 3411416"/>
              <a:gd name="connsiteY23" fmla="*/ 1852246 h 2672861"/>
              <a:gd name="connsiteX24" fmla="*/ 1863969 w 3411416"/>
              <a:gd name="connsiteY24" fmla="*/ 1781907 h 2672861"/>
              <a:gd name="connsiteX25" fmla="*/ 1828800 w 3411416"/>
              <a:gd name="connsiteY25" fmla="*/ 1746738 h 2672861"/>
              <a:gd name="connsiteX26" fmla="*/ 1758462 w 3411416"/>
              <a:gd name="connsiteY26" fmla="*/ 1629507 h 2672861"/>
              <a:gd name="connsiteX27" fmla="*/ 1711569 w 3411416"/>
              <a:gd name="connsiteY27" fmla="*/ 1594338 h 2672861"/>
              <a:gd name="connsiteX28" fmla="*/ 1606062 w 3411416"/>
              <a:gd name="connsiteY28" fmla="*/ 1547446 h 2672861"/>
              <a:gd name="connsiteX29" fmla="*/ 1570892 w 3411416"/>
              <a:gd name="connsiteY29" fmla="*/ 1535723 h 2672861"/>
              <a:gd name="connsiteX30" fmla="*/ 1535723 w 3411416"/>
              <a:gd name="connsiteY30" fmla="*/ 1524000 h 2672861"/>
              <a:gd name="connsiteX31" fmla="*/ 1453662 w 3411416"/>
              <a:gd name="connsiteY31" fmla="*/ 1465384 h 2672861"/>
              <a:gd name="connsiteX32" fmla="*/ 1359877 w 3411416"/>
              <a:gd name="connsiteY32" fmla="*/ 1418492 h 2672861"/>
              <a:gd name="connsiteX33" fmla="*/ 1301262 w 3411416"/>
              <a:gd name="connsiteY33" fmla="*/ 1348153 h 2672861"/>
              <a:gd name="connsiteX34" fmla="*/ 867508 w 3411416"/>
              <a:gd name="connsiteY34" fmla="*/ 1277815 h 2672861"/>
              <a:gd name="connsiteX35" fmla="*/ 832339 w 3411416"/>
              <a:gd name="connsiteY35" fmla="*/ 1242646 h 2672861"/>
              <a:gd name="connsiteX36" fmla="*/ 797169 w 3411416"/>
              <a:gd name="connsiteY36" fmla="*/ 1219200 h 2672861"/>
              <a:gd name="connsiteX37" fmla="*/ 773723 w 3411416"/>
              <a:gd name="connsiteY37" fmla="*/ 1148861 h 2672861"/>
              <a:gd name="connsiteX38" fmla="*/ 762000 w 3411416"/>
              <a:gd name="connsiteY38" fmla="*/ 1113692 h 2672861"/>
              <a:gd name="connsiteX39" fmla="*/ 750277 w 3411416"/>
              <a:gd name="connsiteY39" fmla="*/ 1078523 h 2672861"/>
              <a:gd name="connsiteX40" fmla="*/ 726831 w 3411416"/>
              <a:gd name="connsiteY40" fmla="*/ 1019907 h 2672861"/>
              <a:gd name="connsiteX41" fmla="*/ 703385 w 3411416"/>
              <a:gd name="connsiteY41" fmla="*/ 984738 h 2672861"/>
              <a:gd name="connsiteX42" fmla="*/ 679939 w 3411416"/>
              <a:gd name="connsiteY42" fmla="*/ 937846 h 2672861"/>
              <a:gd name="connsiteX43" fmla="*/ 621323 w 3411416"/>
              <a:gd name="connsiteY43" fmla="*/ 820615 h 2672861"/>
              <a:gd name="connsiteX44" fmla="*/ 621323 w 3411416"/>
              <a:gd name="connsiteY44" fmla="*/ 820615 h 2672861"/>
              <a:gd name="connsiteX45" fmla="*/ 574431 w 3411416"/>
              <a:gd name="connsiteY45" fmla="*/ 726830 h 2672861"/>
              <a:gd name="connsiteX46" fmla="*/ 539262 w 3411416"/>
              <a:gd name="connsiteY46" fmla="*/ 691661 h 2672861"/>
              <a:gd name="connsiteX47" fmla="*/ 492369 w 3411416"/>
              <a:gd name="connsiteY47" fmla="*/ 679938 h 2672861"/>
              <a:gd name="connsiteX48" fmla="*/ 457200 w 3411416"/>
              <a:gd name="connsiteY48" fmla="*/ 644769 h 2672861"/>
              <a:gd name="connsiteX49" fmla="*/ 422031 w 3411416"/>
              <a:gd name="connsiteY49" fmla="*/ 633046 h 2672861"/>
              <a:gd name="connsiteX50" fmla="*/ 328246 w 3411416"/>
              <a:gd name="connsiteY50" fmla="*/ 597876 h 2672861"/>
              <a:gd name="connsiteX51" fmla="*/ 187569 w 3411416"/>
              <a:gd name="connsiteY51" fmla="*/ 468923 h 2672861"/>
              <a:gd name="connsiteX52" fmla="*/ 164123 w 3411416"/>
              <a:gd name="connsiteY52" fmla="*/ 445476 h 2672861"/>
              <a:gd name="connsiteX53" fmla="*/ 93785 w 3411416"/>
              <a:gd name="connsiteY53" fmla="*/ 363415 h 2672861"/>
              <a:gd name="connsiteX54" fmla="*/ 70339 w 3411416"/>
              <a:gd name="connsiteY54" fmla="*/ 281353 h 2672861"/>
              <a:gd name="connsiteX55" fmla="*/ 46892 w 3411416"/>
              <a:gd name="connsiteY55" fmla="*/ 211015 h 2672861"/>
              <a:gd name="connsiteX56" fmla="*/ 0 w 3411416"/>
              <a:gd name="connsiteY56" fmla="*/ 0 h 267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1416" h="2672861">
                <a:moveTo>
                  <a:pt x="3411416" y="2672861"/>
                </a:moveTo>
                <a:cubicBezTo>
                  <a:pt x="3384062" y="2661138"/>
                  <a:pt x="3357322" y="2647862"/>
                  <a:pt x="3329354" y="2637692"/>
                </a:cubicBezTo>
                <a:cubicBezTo>
                  <a:pt x="3314212" y="2632186"/>
                  <a:pt x="3297894" y="2630599"/>
                  <a:pt x="3282462" y="2625969"/>
                </a:cubicBezTo>
                <a:cubicBezTo>
                  <a:pt x="3258790" y="2618867"/>
                  <a:pt x="3236100" y="2608517"/>
                  <a:pt x="3212123" y="2602523"/>
                </a:cubicBezTo>
                <a:cubicBezTo>
                  <a:pt x="3145901" y="2585967"/>
                  <a:pt x="3181030" y="2593960"/>
                  <a:pt x="3106616" y="2579076"/>
                </a:cubicBezTo>
                <a:cubicBezTo>
                  <a:pt x="3087077" y="2563445"/>
                  <a:pt x="3068819" y="2546063"/>
                  <a:pt x="3048000" y="2532184"/>
                </a:cubicBezTo>
                <a:cubicBezTo>
                  <a:pt x="3033459" y="2522490"/>
                  <a:pt x="3016281" y="2517408"/>
                  <a:pt x="3001108" y="2508738"/>
                </a:cubicBezTo>
                <a:cubicBezTo>
                  <a:pt x="2966603" y="2489021"/>
                  <a:pt x="2968167" y="2487520"/>
                  <a:pt x="2942492" y="2461846"/>
                </a:cubicBezTo>
                <a:cubicBezTo>
                  <a:pt x="2934677" y="2434492"/>
                  <a:pt x="2932862" y="2404653"/>
                  <a:pt x="2919046" y="2379784"/>
                </a:cubicBezTo>
                <a:cubicBezTo>
                  <a:pt x="2912204" y="2367468"/>
                  <a:pt x="2891692" y="2368061"/>
                  <a:pt x="2883877" y="2356338"/>
                </a:cubicBezTo>
                <a:cubicBezTo>
                  <a:pt x="2847752" y="2302151"/>
                  <a:pt x="2904518" y="2311795"/>
                  <a:pt x="2836985" y="2274276"/>
                </a:cubicBezTo>
                <a:cubicBezTo>
                  <a:pt x="2815381" y="2262273"/>
                  <a:pt x="2790410" y="2257620"/>
                  <a:pt x="2766646" y="2250830"/>
                </a:cubicBezTo>
                <a:cubicBezTo>
                  <a:pt x="2562390" y="2192472"/>
                  <a:pt x="2760817" y="2252303"/>
                  <a:pt x="2614246" y="2215661"/>
                </a:cubicBezTo>
                <a:cubicBezTo>
                  <a:pt x="2505119" y="2188380"/>
                  <a:pt x="2698070" y="2220937"/>
                  <a:pt x="2497016" y="2192215"/>
                </a:cubicBezTo>
                <a:cubicBezTo>
                  <a:pt x="2489200" y="2184400"/>
                  <a:pt x="2483455" y="2173712"/>
                  <a:pt x="2473569" y="2168769"/>
                </a:cubicBezTo>
                <a:cubicBezTo>
                  <a:pt x="2403496" y="2133733"/>
                  <a:pt x="2448401" y="2183382"/>
                  <a:pt x="2391508" y="2133600"/>
                </a:cubicBezTo>
                <a:cubicBezTo>
                  <a:pt x="2370713" y="2115404"/>
                  <a:pt x="2357607" y="2087341"/>
                  <a:pt x="2332892" y="2074984"/>
                </a:cubicBezTo>
                <a:cubicBezTo>
                  <a:pt x="2191189" y="2004132"/>
                  <a:pt x="2366820" y="2094371"/>
                  <a:pt x="2250831" y="2028092"/>
                </a:cubicBezTo>
                <a:cubicBezTo>
                  <a:pt x="2235658" y="2019422"/>
                  <a:pt x="2218480" y="2014340"/>
                  <a:pt x="2203939" y="2004646"/>
                </a:cubicBezTo>
                <a:cubicBezTo>
                  <a:pt x="2194742" y="1998515"/>
                  <a:pt x="2189970" y="1986887"/>
                  <a:pt x="2180492" y="1981200"/>
                </a:cubicBezTo>
                <a:cubicBezTo>
                  <a:pt x="2150521" y="1963218"/>
                  <a:pt x="2086708" y="1934307"/>
                  <a:pt x="2086708" y="1934307"/>
                </a:cubicBezTo>
                <a:cubicBezTo>
                  <a:pt x="2078893" y="1922584"/>
                  <a:pt x="2074985" y="1906953"/>
                  <a:pt x="2063262" y="1899138"/>
                </a:cubicBezTo>
                <a:cubicBezTo>
                  <a:pt x="2049856" y="1890201"/>
                  <a:pt x="2031861" y="1891841"/>
                  <a:pt x="2016369" y="1887415"/>
                </a:cubicBezTo>
                <a:cubicBezTo>
                  <a:pt x="1976121" y="1875916"/>
                  <a:pt x="1975989" y="1873086"/>
                  <a:pt x="1934308" y="1852246"/>
                </a:cubicBezTo>
                <a:lnTo>
                  <a:pt x="1863969" y="1781907"/>
                </a:lnTo>
                <a:cubicBezTo>
                  <a:pt x="1852246" y="1770184"/>
                  <a:pt x="1836214" y="1761567"/>
                  <a:pt x="1828800" y="1746738"/>
                </a:cubicBezTo>
                <a:cubicBezTo>
                  <a:pt x="1813808" y="1716755"/>
                  <a:pt x="1781095" y="1646481"/>
                  <a:pt x="1758462" y="1629507"/>
                </a:cubicBezTo>
                <a:cubicBezTo>
                  <a:pt x="1742831" y="1617784"/>
                  <a:pt x="1727468" y="1605694"/>
                  <a:pt x="1711569" y="1594338"/>
                </a:cubicBezTo>
                <a:cubicBezTo>
                  <a:pt x="1662802" y="1559505"/>
                  <a:pt x="1677547" y="1571274"/>
                  <a:pt x="1606062" y="1547446"/>
                </a:cubicBezTo>
                <a:lnTo>
                  <a:pt x="1570892" y="1535723"/>
                </a:lnTo>
                <a:lnTo>
                  <a:pt x="1535723" y="1524000"/>
                </a:lnTo>
                <a:cubicBezTo>
                  <a:pt x="1480879" y="1469154"/>
                  <a:pt x="1523097" y="1503958"/>
                  <a:pt x="1453662" y="1465384"/>
                </a:cubicBezTo>
                <a:cubicBezTo>
                  <a:pt x="1370609" y="1419244"/>
                  <a:pt x="1424169" y="1439923"/>
                  <a:pt x="1359877" y="1418492"/>
                </a:cubicBezTo>
                <a:cubicBezTo>
                  <a:pt x="1319855" y="1338449"/>
                  <a:pt x="1359255" y="1397862"/>
                  <a:pt x="1301262" y="1348153"/>
                </a:cubicBezTo>
                <a:cubicBezTo>
                  <a:pt x="1138227" y="1208408"/>
                  <a:pt x="1421314" y="1311379"/>
                  <a:pt x="867508" y="1277815"/>
                </a:cubicBezTo>
                <a:cubicBezTo>
                  <a:pt x="855785" y="1266092"/>
                  <a:pt x="845075" y="1253259"/>
                  <a:pt x="832339" y="1242646"/>
                </a:cubicBezTo>
                <a:cubicBezTo>
                  <a:pt x="821515" y="1233626"/>
                  <a:pt x="804636" y="1231148"/>
                  <a:pt x="797169" y="1219200"/>
                </a:cubicBezTo>
                <a:cubicBezTo>
                  <a:pt x="784070" y="1198242"/>
                  <a:pt x="781538" y="1172307"/>
                  <a:pt x="773723" y="1148861"/>
                </a:cubicBezTo>
                <a:lnTo>
                  <a:pt x="762000" y="1113692"/>
                </a:lnTo>
                <a:cubicBezTo>
                  <a:pt x="758092" y="1101969"/>
                  <a:pt x="754866" y="1089996"/>
                  <a:pt x="750277" y="1078523"/>
                </a:cubicBezTo>
                <a:cubicBezTo>
                  <a:pt x="742462" y="1058984"/>
                  <a:pt x="736242" y="1038729"/>
                  <a:pt x="726831" y="1019907"/>
                </a:cubicBezTo>
                <a:cubicBezTo>
                  <a:pt x="720530" y="1007305"/>
                  <a:pt x="710375" y="996971"/>
                  <a:pt x="703385" y="984738"/>
                </a:cubicBezTo>
                <a:cubicBezTo>
                  <a:pt x="694715" y="969565"/>
                  <a:pt x="687754" y="953477"/>
                  <a:pt x="679939" y="937846"/>
                </a:cubicBezTo>
                <a:cubicBezTo>
                  <a:pt x="661382" y="863616"/>
                  <a:pt x="677153" y="904359"/>
                  <a:pt x="621323" y="820615"/>
                </a:cubicBezTo>
                <a:lnTo>
                  <a:pt x="621323" y="820615"/>
                </a:lnTo>
                <a:cubicBezTo>
                  <a:pt x="604750" y="779181"/>
                  <a:pt x="601444" y="759247"/>
                  <a:pt x="574431" y="726830"/>
                </a:cubicBezTo>
                <a:cubicBezTo>
                  <a:pt x="563818" y="714094"/>
                  <a:pt x="553656" y="699886"/>
                  <a:pt x="539262" y="691661"/>
                </a:cubicBezTo>
                <a:cubicBezTo>
                  <a:pt x="525273" y="683667"/>
                  <a:pt x="508000" y="683846"/>
                  <a:pt x="492369" y="679938"/>
                </a:cubicBezTo>
                <a:cubicBezTo>
                  <a:pt x="480646" y="668215"/>
                  <a:pt x="470994" y="653965"/>
                  <a:pt x="457200" y="644769"/>
                </a:cubicBezTo>
                <a:cubicBezTo>
                  <a:pt x="446918" y="637914"/>
                  <a:pt x="433084" y="638572"/>
                  <a:pt x="422031" y="633046"/>
                </a:cubicBezTo>
                <a:cubicBezTo>
                  <a:pt x="341533" y="592797"/>
                  <a:pt x="441337" y="620496"/>
                  <a:pt x="328246" y="597876"/>
                </a:cubicBezTo>
                <a:cubicBezTo>
                  <a:pt x="245988" y="536182"/>
                  <a:pt x="295165" y="576519"/>
                  <a:pt x="187569" y="468923"/>
                </a:cubicBezTo>
                <a:lnTo>
                  <a:pt x="164123" y="445476"/>
                </a:lnTo>
                <a:cubicBezTo>
                  <a:pt x="135279" y="416632"/>
                  <a:pt x="111639" y="399123"/>
                  <a:pt x="93785" y="363415"/>
                </a:cubicBezTo>
                <a:cubicBezTo>
                  <a:pt x="83935" y="343715"/>
                  <a:pt x="75974" y="300135"/>
                  <a:pt x="70339" y="281353"/>
                </a:cubicBezTo>
                <a:cubicBezTo>
                  <a:pt x="63237" y="257681"/>
                  <a:pt x="52369" y="235115"/>
                  <a:pt x="46892" y="211015"/>
                </a:cubicBezTo>
                <a:cubicBezTo>
                  <a:pt x="-4192" y="-13752"/>
                  <a:pt x="42136" y="84273"/>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576645" y="1922585"/>
            <a:ext cx="1793939" cy="1770185"/>
          </a:xfrm>
          <a:custGeom>
            <a:avLst/>
            <a:gdLst>
              <a:gd name="connsiteX0" fmla="*/ 0 w 1863969"/>
              <a:gd name="connsiteY0" fmla="*/ 0 h 1688123"/>
              <a:gd name="connsiteX1" fmla="*/ 35169 w 1863969"/>
              <a:gd name="connsiteY1" fmla="*/ 93784 h 1688123"/>
              <a:gd name="connsiteX2" fmla="*/ 46892 w 1863969"/>
              <a:gd name="connsiteY2" fmla="*/ 187569 h 1688123"/>
              <a:gd name="connsiteX3" fmla="*/ 70339 w 1863969"/>
              <a:gd name="connsiteY3" fmla="*/ 257907 h 1688123"/>
              <a:gd name="connsiteX4" fmla="*/ 82062 w 1863969"/>
              <a:gd name="connsiteY4" fmla="*/ 304800 h 1688123"/>
              <a:gd name="connsiteX5" fmla="*/ 140677 w 1863969"/>
              <a:gd name="connsiteY5" fmla="*/ 375138 h 1688123"/>
              <a:gd name="connsiteX6" fmla="*/ 152400 w 1863969"/>
              <a:gd name="connsiteY6" fmla="*/ 410307 h 1688123"/>
              <a:gd name="connsiteX7" fmla="*/ 211015 w 1863969"/>
              <a:gd name="connsiteY7" fmla="*/ 457200 h 1688123"/>
              <a:gd name="connsiteX8" fmla="*/ 269631 w 1863969"/>
              <a:gd name="connsiteY8" fmla="*/ 504092 h 1688123"/>
              <a:gd name="connsiteX9" fmla="*/ 281354 w 1863969"/>
              <a:gd name="connsiteY9" fmla="*/ 539261 h 1688123"/>
              <a:gd name="connsiteX10" fmla="*/ 316523 w 1863969"/>
              <a:gd name="connsiteY10" fmla="*/ 562707 h 1688123"/>
              <a:gd name="connsiteX11" fmla="*/ 375139 w 1863969"/>
              <a:gd name="connsiteY11" fmla="*/ 597877 h 1688123"/>
              <a:gd name="connsiteX12" fmla="*/ 410308 w 1863969"/>
              <a:gd name="connsiteY12" fmla="*/ 621323 h 1688123"/>
              <a:gd name="connsiteX13" fmla="*/ 480646 w 1863969"/>
              <a:gd name="connsiteY13" fmla="*/ 644769 h 1688123"/>
              <a:gd name="connsiteX14" fmla="*/ 550985 w 1863969"/>
              <a:gd name="connsiteY14" fmla="*/ 691661 h 1688123"/>
              <a:gd name="connsiteX15" fmla="*/ 621323 w 1863969"/>
              <a:gd name="connsiteY15" fmla="*/ 750277 h 1688123"/>
              <a:gd name="connsiteX16" fmla="*/ 668215 w 1863969"/>
              <a:gd name="connsiteY16" fmla="*/ 762000 h 1688123"/>
              <a:gd name="connsiteX17" fmla="*/ 738554 w 1863969"/>
              <a:gd name="connsiteY17" fmla="*/ 832338 h 1688123"/>
              <a:gd name="connsiteX18" fmla="*/ 773723 w 1863969"/>
              <a:gd name="connsiteY18" fmla="*/ 867507 h 1688123"/>
              <a:gd name="connsiteX19" fmla="*/ 820615 w 1863969"/>
              <a:gd name="connsiteY19" fmla="*/ 937846 h 1688123"/>
              <a:gd name="connsiteX20" fmla="*/ 867508 w 1863969"/>
              <a:gd name="connsiteY20" fmla="*/ 996461 h 1688123"/>
              <a:gd name="connsiteX21" fmla="*/ 926123 w 1863969"/>
              <a:gd name="connsiteY21" fmla="*/ 1055077 h 1688123"/>
              <a:gd name="connsiteX22" fmla="*/ 961292 w 1863969"/>
              <a:gd name="connsiteY22" fmla="*/ 1090246 h 1688123"/>
              <a:gd name="connsiteX23" fmla="*/ 1055077 w 1863969"/>
              <a:gd name="connsiteY23" fmla="*/ 1125415 h 1688123"/>
              <a:gd name="connsiteX24" fmla="*/ 1101969 w 1863969"/>
              <a:gd name="connsiteY24" fmla="*/ 1160584 h 1688123"/>
              <a:gd name="connsiteX25" fmla="*/ 1125415 w 1863969"/>
              <a:gd name="connsiteY25" fmla="*/ 1184031 h 1688123"/>
              <a:gd name="connsiteX26" fmla="*/ 1195754 w 1863969"/>
              <a:gd name="connsiteY26" fmla="*/ 1230923 h 1688123"/>
              <a:gd name="connsiteX27" fmla="*/ 1230923 w 1863969"/>
              <a:gd name="connsiteY27" fmla="*/ 1254369 h 1688123"/>
              <a:gd name="connsiteX28" fmla="*/ 1266092 w 1863969"/>
              <a:gd name="connsiteY28" fmla="*/ 1277815 h 1688123"/>
              <a:gd name="connsiteX29" fmla="*/ 1301262 w 1863969"/>
              <a:gd name="connsiteY29" fmla="*/ 1289538 h 1688123"/>
              <a:gd name="connsiteX30" fmla="*/ 1336431 w 1863969"/>
              <a:gd name="connsiteY30" fmla="*/ 1312984 h 1688123"/>
              <a:gd name="connsiteX31" fmla="*/ 1383323 w 1863969"/>
              <a:gd name="connsiteY31" fmla="*/ 1371600 h 1688123"/>
              <a:gd name="connsiteX32" fmla="*/ 1418492 w 1863969"/>
              <a:gd name="connsiteY32" fmla="*/ 1395046 h 1688123"/>
              <a:gd name="connsiteX33" fmla="*/ 1453662 w 1863969"/>
              <a:gd name="connsiteY33" fmla="*/ 1453661 h 1688123"/>
              <a:gd name="connsiteX34" fmla="*/ 1465385 w 1863969"/>
              <a:gd name="connsiteY34" fmla="*/ 1488831 h 1688123"/>
              <a:gd name="connsiteX35" fmla="*/ 1535723 w 1863969"/>
              <a:gd name="connsiteY35" fmla="*/ 1535723 h 1688123"/>
              <a:gd name="connsiteX36" fmla="*/ 1617785 w 1863969"/>
              <a:gd name="connsiteY36" fmla="*/ 1559169 h 1688123"/>
              <a:gd name="connsiteX37" fmla="*/ 1688123 w 1863969"/>
              <a:gd name="connsiteY37" fmla="*/ 1570892 h 1688123"/>
              <a:gd name="connsiteX38" fmla="*/ 1793631 w 1863969"/>
              <a:gd name="connsiteY38" fmla="*/ 1641231 h 1688123"/>
              <a:gd name="connsiteX39" fmla="*/ 1828800 w 1863969"/>
              <a:gd name="connsiteY39" fmla="*/ 1664677 h 1688123"/>
              <a:gd name="connsiteX40" fmla="*/ 1863969 w 1863969"/>
              <a:gd name="connsiteY40" fmla="*/ 1688123 h 168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63969" h="1688123">
                <a:moveTo>
                  <a:pt x="0" y="0"/>
                </a:moveTo>
                <a:cubicBezTo>
                  <a:pt x="1955" y="4889"/>
                  <a:pt x="32106" y="76938"/>
                  <a:pt x="35169" y="93784"/>
                </a:cubicBezTo>
                <a:cubicBezTo>
                  <a:pt x="40805" y="124781"/>
                  <a:pt x="40291" y="156763"/>
                  <a:pt x="46892" y="187569"/>
                </a:cubicBezTo>
                <a:cubicBezTo>
                  <a:pt x="52070" y="211735"/>
                  <a:pt x="64345" y="233931"/>
                  <a:pt x="70339" y="257907"/>
                </a:cubicBezTo>
                <a:cubicBezTo>
                  <a:pt x="74247" y="273538"/>
                  <a:pt x="75715" y="289991"/>
                  <a:pt x="82062" y="304800"/>
                </a:cubicBezTo>
                <a:cubicBezTo>
                  <a:pt x="94303" y="333362"/>
                  <a:pt x="119552" y="354013"/>
                  <a:pt x="140677" y="375138"/>
                </a:cubicBezTo>
                <a:cubicBezTo>
                  <a:pt x="144585" y="386861"/>
                  <a:pt x="146042" y="399711"/>
                  <a:pt x="152400" y="410307"/>
                </a:cubicBezTo>
                <a:cubicBezTo>
                  <a:pt x="165465" y="432082"/>
                  <a:pt x="192582" y="442454"/>
                  <a:pt x="211015" y="457200"/>
                </a:cubicBezTo>
                <a:cubicBezTo>
                  <a:pt x="294537" y="524017"/>
                  <a:pt x="161386" y="431928"/>
                  <a:pt x="269631" y="504092"/>
                </a:cubicBezTo>
                <a:cubicBezTo>
                  <a:pt x="273539" y="515815"/>
                  <a:pt x="273635" y="529612"/>
                  <a:pt x="281354" y="539261"/>
                </a:cubicBezTo>
                <a:cubicBezTo>
                  <a:pt x="290156" y="550263"/>
                  <a:pt x="305521" y="553905"/>
                  <a:pt x="316523" y="562707"/>
                </a:cubicBezTo>
                <a:cubicBezTo>
                  <a:pt x="362501" y="599490"/>
                  <a:pt x="314061" y="577518"/>
                  <a:pt x="375139" y="597877"/>
                </a:cubicBezTo>
                <a:cubicBezTo>
                  <a:pt x="386862" y="605692"/>
                  <a:pt x="397433" y="615601"/>
                  <a:pt x="410308" y="621323"/>
                </a:cubicBezTo>
                <a:cubicBezTo>
                  <a:pt x="432892" y="631360"/>
                  <a:pt x="460082" y="631060"/>
                  <a:pt x="480646" y="644769"/>
                </a:cubicBezTo>
                <a:cubicBezTo>
                  <a:pt x="504092" y="660400"/>
                  <a:pt x="531060" y="671735"/>
                  <a:pt x="550985" y="691661"/>
                </a:cubicBezTo>
                <a:cubicBezTo>
                  <a:pt x="572111" y="712788"/>
                  <a:pt x="592760" y="738036"/>
                  <a:pt x="621323" y="750277"/>
                </a:cubicBezTo>
                <a:cubicBezTo>
                  <a:pt x="636132" y="756624"/>
                  <a:pt x="652584" y="758092"/>
                  <a:pt x="668215" y="762000"/>
                </a:cubicBezTo>
                <a:lnTo>
                  <a:pt x="738554" y="832338"/>
                </a:lnTo>
                <a:lnTo>
                  <a:pt x="773723" y="867507"/>
                </a:lnTo>
                <a:cubicBezTo>
                  <a:pt x="801596" y="951129"/>
                  <a:pt x="762074" y="850037"/>
                  <a:pt x="820615" y="937846"/>
                </a:cubicBezTo>
                <a:cubicBezTo>
                  <a:pt x="865915" y="1005795"/>
                  <a:pt x="788855" y="944026"/>
                  <a:pt x="867508" y="996461"/>
                </a:cubicBezTo>
                <a:cubicBezTo>
                  <a:pt x="910492" y="1060938"/>
                  <a:pt x="867508" y="1006232"/>
                  <a:pt x="926123" y="1055077"/>
                </a:cubicBezTo>
                <a:cubicBezTo>
                  <a:pt x="938859" y="1065691"/>
                  <a:pt x="947233" y="1081459"/>
                  <a:pt x="961292" y="1090246"/>
                </a:cubicBezTo>
                <a:cubicBezTo>
                  <a:pt x="977311" y="1100258"/>
                  <a:pt x="1031695" y="1117621"/>
                  <a:pt x="1055077" y="1125415"/>
                </a:cubicBezTo>
                <a:cubicBezTo>
                  <a:pt x="1070708" y="1137138"/>
                  <a:pt x="1086959" y="1148076"/>
                  <a:pt x="1101969" y="1160584"/>
                </a:cubicBezTo>
                <a:cubicBezTo>
                  <a:pt x="1110460" y="1167660"/>
                  <a:pt x="1116573" y="1177399"/>
                  <a:pt x="1125415" y="1184031"/>
                </a:cubicBezTo>
                <a:cubicBezTo>
                  <a:pt x="1147958" y="1200938"/>
                  <a:pt x="1172308" y="1215292"/>
                  <a:pt x="1195754" y="1230923"/>
                </a:cubicBezTo>
                <a:lnTo>
                  <a:pt x="1230923" y="1254369"/>
                </a:lnTo>
                <a:cubicBezTo>
                  <a:pt x="1242646" y="1262184"/>
                  <a:pt x="1252726" y="1273360"/>
                  <a:pt x="1266092" y="1277815"/>
                </a:cubicBezTo>
                <a:lnTo>
                  <a:pt x="1301262" y="1289538"/>
                </a:lnTo>
                <a:cubicBezTo>
                  <a:pt x="1312985" y="1297353"/>
                  <a:pt x="1325429" y="1304182"/>
                  <a:pt x="1336431" y="1312984"/>
                </a:cubicBezTo>
                <a:cubicBezTo>
                  <a:pt x="1394435" y="1359388"/>
                  <a:pt x="1322393" y="1310670"/>
                  <a:pt x="1383323" y="1371600"/>
                </a:cubicBezTo>
                <a:cubicBezTo>
                  <a:pt x="1393286" y="1381563"/>
                  <a:pt x="1406769" y="1387231"/>
                  <a:pt x="1418492" y="1395046"/>
                </a:cubicBezTo>
                <a:cubicBezTo>
                  <a:pt x="1451702" y="1494676"/>
                  <a:pt x="1405384" y="1373199"/>
                  <a:pt x="1453662" y="1453661"/>
                </a:cubicBezTo>
                <a:cubicBezTo>
                  <a:pt x="1460020" y="1464257"/>
                  <a:pt x="1456647" y="1480093"/>
                  <a:pt x="1465385" y="1488831"/>
                </a:cubicBezTo>
                <a:cubicBezTo>
                  <a:pt x="1485310" y="1508756"/>
                  <a:pt x="1508990" y="1526812"/>
                  <a:pt x="1535723" y="1535723"/>
                </a:cubicBezTo>
                <a:cubicBezTo>
                  <a:pt x="1569244" y="1546897"/>
                  <a:pt x="1580982" y="1551809"/>
                  <a:pt x="1617785" y="1559169"/>
                </a:cubicBezTo>
                <a:cubicBezTo>
                  <a:pt x="1641093" y="1563831"/>
                  <a:pt x="1664677" y="1566984"/>
                  <a:pt x="1688123" y="1570892"/>
                </a:cubicBezTo>
                <a:lnTo>
                  <a:pt x="1793631" y="1641231"/>
                </a:lnTo>
                <a:lnTo>
                  <a:pt x="1828800" y="1664677"/>
                </a:lnTo>
                <a:lnTo>
                  <a:pt x="1863969" y="1688123"/>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76120" y="1233336"/>
            <a:ext cx="449579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Times New Roman" panose="02020603050405020304" pitchFamily="18" charset="0"/>
                <a:cs typeface="Times New Roman" panose="02020603050405020304" pitchFamily="18" charset="0"/>
              </a:rPr>
              <a:t>2. Enlarge the natural waterway and reduce its meanders to allow sailing of large ships.</a:t>
            </a:r>
          </a:p>
        </p:txBody>
      </p:sp>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282694" y="2833214"/>
            <a:ext cx="1155224" cy="83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rot="18770528">
            <a:off x="7208032" y="2534602"/>
            <a:ext cx="430887" cy="1840695"/>
          </a:xfrm>
          <a:prstGeom prst="rect">
            <a:avLst/>
          </a:prstGeom>
          <a:noFill/>
        </p:spPr>
        <p:txBody>
          <a:bodyPr vert="eaVert" wrap="square" rtlCol="0">
            <a:spAutoFit/>
          </a:bodyPr>
          <a:lstStyle/>
          <a:p>
            <a:r>
              <a:rPr lang="en-US" sz="1600" dirty="0">
                <a:latin typeface="Times New Roman" panose="02020603050405020304" pitchFamily="18" charset="0"/>
                <a:cs typeface="Times New Roman" panose="02020603050405020304" pitchFamily="18" charset="0"/>
              </a:rPr>
              <a:t>Previous waterway</a:t>
            </a:r>
          </a:p>
        </p:txBody>
      </p:sp>
      <p:sp>
        <p:nvSpPr>
          <p:cNvPr id="20" name="TextBox 19"/>
          <p:cNvSpPr txBox="1"/>
          <p:nvPr/>
        </p:nvSpPr>
        <p:spPr>
          <a:xfrm rot="18670700">
            <a:off x="7491612" y="2185637"/>
            <a:ext cx="430887" cy="1477506"/>
          </a:xfrm>
          <a:prstGeom prst="rect">
            <a:avLst/>
          </a:prstGeom>
          <a:noFill/>
        </p:spPr>
        <p:txBody>
          <a:bodyPr vert="eaVert" wrap="square" rtlCol="0">
            <a:spAutoFit/>
          </a:bodyPr>
          <a:lstStyle/>
          <a:p>
            <a:r>
              <a:rPr lang="en-US" sz="1600" dirty="0">
                <a:latin typeface="Times New Roman" panose="02020603050405020304" pitchFamily="18" charset="0"/>
                <a:cs typeface="Times New Roman" panose="02020603050405020304" pitchFamily="18" charset="0"/>
              </a:rPr>
              <a:t>New waterway</a:t>
            </a:r>
          </a:p>
        </p:txBody>
      </p:sp>
    </p:spTree>
    <p:extLst>
      <p:ext uri="{BB962C8B-B14F-4D97-AF65-F5344CB8AC3E}">
        <p14:creationId xmlns:p14="http://schemas.microsoft.com/office/powerpoint/2010/main" val="22012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4" grpId="0" animBg="1"/>
      <p:bldP spid="5" grpId="0" animBg="1"/>
      <p:bldP spid="10" grpId="0"/>
      <p:bldP spid="8" grpId="0" animBg="1"/>
      <p:bldP spid="9" grpId="0"/>
      <p:bldP spid="12" grpId="0" animBg="1"/>
      <p:bldP spid="13" grpId="0" animBg="1"/>
      <p:bldP spid="14" grpId="0"/>
      <p:bldP spid="15" grpId="0" animBg="1"/>
      <p:bldP spid="18" grpId="0" animBg="1"/>
      <p:bldP spid="19" grpId="0" animBg="1"/>
      <p:bldP spid="16" grpId="0" animBg="1"/>
      <p:bldP spid="21" grpId="0" animBg="1"/>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3" y="478263"/>
            <a:ext cx="5683725" cy="394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894" y="16598"/>
            <a:ext cx="3163425"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運河上的建築 </a:t>
            </a:r>
            <a:r>
              <a:rPr lang="en-US" altLang="zh-CN" sz="2400" b="1" dirty="0" smtClean="0">
                <a:latin typeface="微軟正黑體" panose="020B0604030504040204" pitchFamily="34" charset="-120"/>
                <a:ea typeface="微軟正黑體" panose="020B0604030504040204" pitchFamily="34" charset="-120"/>
              </a:rPr>
              <a:t>– </a:t>
            </a:r>
            <a:r>
              <a:rPr lang="zh-CN" altLang="en-US" sz="2400" b="1" dirty="0" smtClean="0">
                <a:latin typeface="微軟正黑體" panose="020B0604030504040204" pitchFamily="34" charset="-120"/>
                <a:ea typeface="微軟正黑體" panose="020B0604030504040204" pitchFamily="34" charset="-120"/>
              </a:rPr>
              <a:t>水閘</a:t>
            </a:r>
            <a:endParaRPr lang="en-US" sz="2400" b="1" dirty="0">
              <a:latin typeface="微軟正黑體" panose="020B0604030504040204" pitchFamily="34" charset="-120"/>
              <a:ea typeface="微軟正黑體" panose="020B0604030504040204" pitchFamily="34" charset="-120"/>
            </a:endParaRPr>
          </a:p>
        </p:txBody>
      </p:sp>
      <p:sp>
        <p:nvSpPr>
          <p:cNvPr id="5" name="Rounded Rectangular Callout 4"/>
          <p:cNvSpPr/>
          <p:nvPr/>
        </p:nvSpPr>
        <p:spPr>
          <a:xfrm>
            <a:off x="9205119" y="609600"/>
            <a:ext cx="1752600" cy="1828800"/>
          </a:xfrm>
          <a:prstGeom prst="wedgeRoundRectCallout">
            <a:avLst>
              <a:gd name="adj1" fmla="val -123788"/>
              <a:gd name="adj2" fmla="val 71672"/>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solidFill>
                  <a:schemeClr val="tx1"/>
                </a:solidFill>
              </a:rPr>
              <a:t>水閘的作用是調節運河內的水位高度。</a:t>
            </a:r>
            <a:endParaRPr lang="en-US" altLang="zh-CN" sz="1600" dirty="0" smtClean="0">
              <a:solidFill>
                <a:schemeClr val="tx1"/>
              </a:solidFill>
            </a:endParaRPr>
          </a:p>
          <a:p>
            <a:r>
              <a:rPr lang="zh-CN" altLang="en-US" sz="1600" dirty="0" smtClean="0">
                <a:solidFill>
                  <a:schemeClr val="tx1"/>
                </a:solidFill>
              </a:rPr>
              <a:t>利用水閘，運河內的船便可以翻過高山。</a:t>
            </a:r>
            <a:endParaRPr lang="en-US" sz="1600" dirty="0">
              <a:solidFill>
                <a:schemeClr val="tx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672" y="3383643"/>
            <a:ext cx="4218166"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662452" y="3048000"/>
            <a:ext cx="304800" cy="228600"/>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281451" y="3796036"/>
            <a:ext cx="1532267"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smtClean="0">
                <a:solidFill>
                  <a:schemeClr val="tx1"/>
                </a:solidFill>
              </a:rPr>
              <a:t>向下施加壓力，便可打開水閘，而水便從一區流到另一區，船也順利通過。</a:t>
            </a:r>
            <a:endParaRPr lang="en-US" sz="1400" dirty="0">
              <a:solidFill>
                <a:schemeClr val="tx1"/>
              </a:solidFill>
            </a:endParaRP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16" y="2727538"/>
            <a:ext cx="2338209" cy="409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a:off x="4334363" y="2613238"/>
            <a:ext cx="304800" cy="228600"/>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1966119" y="4456787"/>
            <a:ext cx="3581401" cy="430887"/>
          </a:xfrm>
          <a:prstGeom prst="rect">
            <a:avLst/>
          </a:prstGeom>
          <a:noFill/>
        </p:spPr>
        <p:txBody>
          <a:bodyPr wrap="square" rtlCol="0">
            <a:spAutoFit/>
          </a:bodyPr>
          <a:lstStyle/>
          <a:p>
            <a:r>
              <a:rPr lang="en-US" sz="1100" dirty="0" smtClean="0"/>
              <a:t>Source: Anthony Burton, </a:t>
            </a:r>
            <a:r>
              <a:rPr lang="en-US" sz="1100" i="1" dirty="0" smtClean="0"/>
              <a:t>The Great Days of the Canals</a:t>
            </a:r>
            <a:r>
              <a:rPr lang="en-US" sz="1100" dirty="0" smtClean="0"/>
              <a:t>, London: Tiger Book International, 1989.</a:t>
            </a:r>
            <a:endParaRPr lang="en-US" sz="1100" dirty="0"/>
          </a:p>
        </p:txBody>
      </p:sp>
    </p:spTree>
    <p:extLst>
      <p:ext uri="{BB962C8B-B14F-4D97-AF65-F5344CB8AC3E}">
        <p14:creationId xmlns:p14="http://schemas.microsoft.com/office/powerpoint/2010/main" val="105647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2"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3" y="478263"/>
            <a:ext cx="5683725" cy="394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894" y="16598"/>
            <a:ext cx="5297025" cy="461665"/>
          </a:xfrm>
          <a:prstGeom prst="rect">
            <a:avLst/>
          </a:prstGeom>
          <a:solidFill>
            <a:schemeClr val="accent2">
              <a:lumMod val="40000"/>
              <a:lumOff val="60000"/>
            </a:schemeClr>
          </a:solidFill>
        </p:spPr>
        <p:txBody>
          <a:bodyPr wrap="square" rtlCol="0">
            <a:spAutoFit/>
          </a:bodyPr>
          <a:lstStyle/>
          <a:p>
            <a:r>
              <a:rPr lang="en-US" altLang="zh-CN" sz="2400" b="1" dirty="0">
                <a:latin typeface="Times New Roman" panose="02020603050405020304" pitchFamily="18" charset="0"/>
                <a:ea typeface="微軟正黑體" panose="020B0604030504040204" pitchFamily="34" charset="-120"/>
                <a:cs typeface="Times New Roman" panose="02020603050405020304" pitchFamily="18" charset="0"/>
              </a:rPr>
              <a:t>Constructions above the canal—Locks</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Rounded Rectangular Callout 4"/>
          <p:cNvSpPr/>
          <p:nvPr/>
        </p:nvSpPr>
        <p:spPr>
          <a:xfrm>
            <a:off x="8976519" y="609600"/>
            <a:ext cx="2438400" cy="1828800"/>
          </a:xfrm>
          <a:prstGeom prst="wedgeRoundRectCallout">
            <a:avLst>
              <a:gd name="adj1" fmla="val -123788"/>
              <a:gd name="adj2" fmla="val 71672"/>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a:solidFill>
                  <a:schemeClr val="tx1"/>
                </a:solidFill>
                <a:latin typeface="Times New Roman" panose="02020603050405020304" pitchFamily="18" charset="0"/>
                <a:cs typeface="Times New Roman" panose="02020603050405020304" pitchFamily="18" charset="0"/>
              </a:rPr>
              <a:t>Locks help regulate the water level in the canal. With them, ships in the canal can easily sail up high hills.</a:t>
            </a:r>
            <a:endParaRPr lang="en-US" sz="1600" dirty="0">
              <a:solidFill>
                <a:schemeClr val="tx1"/>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672" y="3383643"/>
            <a:ext cx="4218166"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662452" y="3048000"/>
            <a:ext cx="304800" cy="228600"/>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181099" y="3834360"/>
            <a:ext cx="244666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1400" dirty="0">
                <a:solidFill>
                  <a:schemeClr val="tx1"/>
                </a:solidFill>
                <a:latin typeface="Times New Roman" panose="02020603050405020304" pitchFamily="18" charset="0"/>
                <a:cs typeface="Times New Roman" panose="02020603050405020304" pitchFamily="18" charset="0"/>
              </a:rPr>
              <a:t>The lock will be opened by the downward pressure. Water will then flow from this gate to the next gate as the ship passes.</a:t>
            </a: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16" y="2727538"/>
            <a:ext cx="2338209" cy="409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a:off x="4334363" y="2613238"/>
            <a:ext cx="304800" cy="228600"/>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754522" y="4419600"/>
            <a:ext cx="3581401"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Source: Anthony Burton, </a:t>
            </a:r>
            <a:r>
              <a:rPr lang="en-US" sz="1100" i="1" dirty="0">
                <a:latin typeface="Times New Roman" panose="02020603050405020304" pitchFamily="18" charset="0"/>
                <a:cs typeface="Times New Roman" panose="02020603050405020304" pitchFamily="18" charset="0"/>
              </a:rPr>
              <a:t>The Great Days of the Canals</a:t>
            </a:r>
            <a:r>
              <a:rPr lang="en-US" sz="1100" dirty="0">
                <a:latin typeface="Times New Roman" panose="02020603050405020304" pitchFamily="18" charset="0"/>
                <a:cs typeface="Times New Roman" panose="02020603050405020304" pitchFamily="18" charset="0"/>
              </a:rPr>
              <a:t>, London: Tiger Book International, 1989.</a:t>
            </a:r>
          </a:p>
        </p:txBody>
      </p:sp>
    </p:spTree>
    <p:extLst>
      <p:ext uri="{BB962C8B-B14F-4D97-AF65-F5344CB8AC3E}">
        <p14:creationId xmlns:p14="http://schemas.microsoft.com/office/powerpoint/2010/main" val="9353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5046" y="1"/>
            <a:ext cx="6446873" cy="621880"/>
          </a:xfrm>
          <a:prstGeom prst="rect">
            <a:avLst/>
          </a:prstGeom>
          <a:gradFill rotWithShape="1">
            <a:gsLst>
              <a:gs pos="0">
                <a:srgbClr val="C96731">
                  <a:tint val="80000"/>
                  <a:satMod val="107000"/>
                  <a:lumMod val="103000"/>
                </a:srgbClr>
              </a:gs>
              <a:gs pos="100000">
                <a:srgbClr val="C96731">
                  <a:tint val="82000"/>
                  <a:satMod val="109000"/>
                  <a:lumMod val="103000"/>
                </a:srgbClr>
              </a:gs>
            </a:gsLst>
            <a:lin ang="5400000" scaled="0"/>
          </a:gradFill>
          <a:ln w="6350" cap="flat" cmpd="sng" algn="ctr">
            <a:solidFill>
              <a:srgbClr val="C96731"/>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dirty="0">
                <a:solidFill>
                  <a:srgbClr val="000000"/>
                </a:solidFill>
                <a:latin typeface="Times New Roman" panose="02020603050405020304" pitchFamily="18" charset="0"/>
                <a:ea typeface="Adobe 繁黑體 Std B" pitchFamily="34" charset="-128"/>
                <a:cs typeface="Times New Roman" panose="02020603050405020304" pitchFamily="18" charset="0"/>
              </a:rPr>
              <a:t>Topic: The </a:t>
            </a:r>
            <a:r>
              <a:rPr lang="en-US" altLang="zh-TW" sz="2800" dirty="0" smtClean="0">
                <a:latin typeface="Times New Roman" panose="02020603050405020304" pitchFamily="18" charset="0"/>
                <a:ea typeface="Adobe 繁黑體 Std B" pitchFamily="34" charset="-128"/>
                <a:cs typeface="Times New Roman" panose="02020603050405020304" pitchFamily="18" charset="0"/>
              </a:rPr>
              <a:t>Grand</a:t>
            </a:r>
            <a:r>
              <a:rPr lang="en-US" sz="2800" dirty="0" smtClean="0">
                <a:solidFill>
                  <a:srgbClr val="000000"/>
                </a:solidFill>
                <a:latin typeface="Times New Roman" panose="02020603050405020304" pitchFamily="18" charset="0"/>
                <a:ea typeface="Adobe 繁黑體 Std B" pitchFamily="34" charset="-128"/>
                <a:cs typeface="Times New Roman" panose="02020603050405020304" pitchFamily="18" charset="0"/>
              </a:rPr>
              <a:t> </a:t>
            </a:r>
            <a:r>
              <a:rPr lang="en-US" sz="2800" dirty="0">
                <a:solidFill>
                  <a:srgbClr val="000000"/>
                </a:solidFill>
                <a:latin typeface="Times New Roman" panose="02020603050405020304" pitchFamily="18" charset="0"/>
                <a:ea typeface="Adobe 繁黑體 Std B" pitchFamily="34" charset="-128"/>
                <a:cs typeface="Times New Roman" panose="02020603050405020304" pitchFamily="18" charset="0"/>
              </a:rPr>
              <a:t>Canal in the Sui Dynasty</a:t>
            </a:r>
          </a:p>
        </p:txBody>
      </p:sp>
      <p:sp>
        <p:nvSpPr>
          <p:cNvPr id="5" name="TextBox 4"/>
          <p:cNvSpPr txBox="1"/>
          <p:nvPr/>
        </p:nvSpPr>
        <p:spPr>
          <a:xfrm>
            <a:off x="23036" y="990602"/>
            <a:ext cx="1409683" cy="461665"/>
          </a:xfrm>
          <a:prstGeom prst="rect">
            <a:avLst/>
          </a:prstGeom>
          <a:solidFill>
            <a:srgbClr val="C96731">
              <a:lumMod val="20000"/>
              <a:lumOff val="80000"/>
            </a:srgbClr>
          </a:solidFill>
        </p:spPr>
        <p:txBody>
          <a:bodyPr wrap="square" rtlCol="0">
            <a:spAutoFit/>
          </a:bodyPr>
          <a:lstStyle/>
          <a:p>
            <a:pPr defTabSz="457200">
              <a:defRPr/>
            </a:pPr>
            <a:r>
              <a:rPr lang="en-US" altLang="zh-HK" sz="2400" kern="0" dirty="0">
                <a:solidFill>
                  <a:srgbClr val="000000"/>
                </a:solidFill>
                <a:latin typeface="Times New Roman" panose="02020603050405020304" pitchFamily="18" charset="0"/>
                <a:ea typeface="Adobe 繁黑體 Std B" pitchFamily="34" charset="-128"/>
                <a:cs typeface="Times New Roman" panose="02020603050405020304" pitchFamily="18" charset="0"/>
              </a:rPr>
              <a:t>Summary</a:t>
            </a:r>
            <a:endParaRPr lang="zh-HK" altLang="en-US" sz="2400" kern="0" dirty="0">
              <a:solidFill>
                <a:srgbClr val="000000"/>
              </a:solidFill>
              <a:latin typeface="Times New Roman" panose="02020603050405020304" pitchFamily="18" charset="0"/>
              <a:ea typeface="Adobe 繁黑體 Std B" pitchFamily="34" charset="-128"/>
              <a:cs typeface="Times New Roman" panose="02020603050405020304" pitchFamily="18" charset="0"/>
            </a:endParaRPr>
          </a:p>
        </p:txBody>
      </p:sp>
      <p:sp>
        <p:nvSpPr>
          <p:cNvPr id="7" name="TextBox 6"/>
          <p:cNvSpPr txBox="1"/>
          <p:nvPr/>
        </p:nvSpPr>
        <p:spPr>
          <a:xfrm>
            <a:off x="365919" y="4495800"/>
            <a:ext cx="6948213" cy="1077218"/>
          </a:xfrm>
          <a:prstGeom prst="rect">
            <a:avLst/>
          </a:prstGeom>
          <a:noFill/>
          <a:ln>
            <a:solidFill>
              <a:schemeClr val="accent2">
                <a:lumMod val="50000"/>
              </a:schemeClr>
            </a:solidFill>
          </a:ln>
        </p:spPr>
        <p:txBody>
          <a:bodyPr wrap="squar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In this topic, you will learn: </a:t>
            </a:r>
          </a:p>
          <a:p>
            <a:pPr marL="342900" indent="-342900">
              <a:buAutoNum type="arabicPeriod"/>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What a canal is</a:t>
            </a:r>
          </a:p>
          <a:p>
            <a:pPr marL="342900" indent="-342900">
              <a:buFontTx/>
              <a:buAutoNum type="arabicPeriod"/>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Process of constructing canals in the Sui Dynasty</a:t>
            </a:r>
          </a:p>
          <a:p>
            <a:pPr marL="342900" indent="-342900">
              <a:buFontTx/>
              <a:buAutoNum type="arabicPeriod"/>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Impact of constructing canals in the Sui Dynasty</a:t>
            </a:r>
          </a:p>
        </p:txBody>
      </p:sp>
      <p:sp>
        <p:nvSpPr>
          <p:cNvPr id="8" name="Rectangle 7"/>
          <p:cNvSpPr/>
          <p:nvPr/>
        </p:nvSpPr>
        <p:spPr>
          <a:xfrm>
            <a:off x="120857" y="6107668"/>
            <a:ext cx="3672800"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Recommended Number of Lessons: 4</a:t>
            </a:r>
          </a:p>
        </p:txBody>
      </p:sp>
      <p:sp>
        <p:nvSpPr>
          <p:cNvPr id="9" name="TextBox 8"/>
          <p:cNvSpPr txBox="1"/>
          <p:nvPr/>
        </p:nvSpPr>
        <p:spPr>
          <a:xfrm>
            <a:off x="7677160" y="6477000"/>
            <a:ext cx="2660402" cy="338554"/>
          </a:xfrm>
          <a:prstGeom prst="rect">
            <a:avLst/>
          </a:prstGeom>
          <a:noFill/>
        </p:spPr>
        <p:txBody>
          <a:bodyPr wrap="square" rtlCol="0">
            <a:spAutoFit/>
          </a:bodyPr>
          <a:lstStyle/>
          <a:p>
            <a:r>
              <a:rPr lang="zh-CN" altLang="en-US" sz="1600" b="1" dirty="0">
                <a:solidFill>
                  <a:schemeClr val="bg1"/>
                </a:solidFill>
              </a:rPr>
              <a:t>孝文帝像（百度百科）</a:t>
            </a:r>
            <a:endParaRPr lang="en-US" sz="1600" b="1" dirty="0">
              <a:solidFill>
                <a:schemeClr val="bg1"/>
              </a:solidFill>
            </a:endParaRPr>
          </a:p>
        </p:txBody>
      </p:sp>
      <p:sp>
        <p:nvSpPr>
          <p:cNvPr id="11" name="TextBox 10"/>
          <p:cNvSpPr txBox="1"/>
          <p:nvPr/>
        </p:nvSpPr>
        <p:spPr>
          <a:xfrm>
            <a:off x="228035" y="1452266"/>
            <a:ext cx="7911802" cy="2308324"/>
          </a:xfrm>
          <a:prstGeom prst="rect">
            <a:avLst/>
          </a:prstGeom>
          <a:noFill/>
          <a:ln>
            <a:solidFill>
              <a:schemeClr val="accent2">
                <a:lumMod val="50000"/>
              </a:schemeClr>
            </a:solidFill>
          </a:ln>
        </p:spPr>
        <p:txBody>
          <a:bodyPr wrap="square" rtlCol="0">
            <a:spAutoFit/>
          </a:bodyPr>
          <a:lstStyle/>
          <a:p>
            <a:pPr lvl="0"/>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Most Chinese rivers flow eastward. To ensure that there were sufficient crops transported from Jiangnan to the capital </a:t>
            </a:r>
            <a:r>
              <a:rPr lang="en-US" altLang="zh-CN" dirty="0" err="1" smtClean="0">
                <a:latin typeface="Times New Roman" panose="02020603050405020304" pitchFamily="18" charset="0"/>
                <a:ea typeface="微軟正黑體" panose="020B0604030504040204" pitchFamily="34" charset="-120"/>
                <a:cs typeface="Times New Roman" panose="02020603050405020304" pitchFamily="18" charset="0"/>
              </a:rPr>
              <a:t>Da’xing</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and the </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northern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frontier garrisons, five canals were constructed in the Sui Dynasty. These artificial waterways connected the wealthy </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Jiangnan district (Yangzi River delta) to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the </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western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political </a:t>
            </a:r>
            <a:r>
              <a:rPr lang="en-US" altLang="zh-CN" dirty="0" err="1" smtClean="0">
                <a:latin typeface="Times New Roman" panose="02020603050405020304" pitchFamily="18" charset="0"/>
                <a:ea typeface="微軟正黑體" panose="020B0604030504040204" pitchFamily="34" charset="-120"/>
                <a:cs typeface="Times New Roman" panose="02020603050405020304" pitchFamily="18" charset="0"/>
              </a:rPr>
              <a:t>centre</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CN" dirty="0" err="1" smtClean="0">
                <a:latin typeface="Times New Roman" panose="02020603050405020304" pitchFamily="18" charset="0"/>
                <a:ea typeface="微軟正黑體" panose="020B0604030504040204" pitchFamily="34" charset="-120"/>
                <a:cs typeface="Times New Roman" panose="02020603050405020304" pitchFamily="18" charset="0"/>
              </a:rPr>
              <a:t>Da’xing</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CN" dirty="0" err="1">
                <a:latin typeface="Times New Roman" panose="02020603050405020304" pitchFamily="18" charset="0"/>
                <a:ea typeface="微軟正黑體" panose="020B0604030504040204" pitchFamily="34" charset="-120"/>
                <a:cs typeface="Times New Roman" panose="02020603050405020304" pitchFamily="18" charset="0"/>
              </a:rPr>
              <a:t>Chang’an</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 and the </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northern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frontier garrison—the </a:t>
            </a:r>
            <a:r>
              <a:rPr lang="en-US" altLang="zh-CN" dirty="0" err="1" smtClean="0">
                <a:latin typeface="Times New Roman" panose="02020603050405020304" pitchFamily="18" charset="0"/>
                <a:ea typeface="微軟正黑體" panose="020B0604030504040204" pitchFamily="34" charset="-120"/>
                <a:cs typeface="Times New Roman" panose="02020603050405020304" pitchFamily="18" charset="0"/>
              </a:rPr>
              <a:t>Zhuo</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err="1" smtClean="0">
                <a:latin typeface="Times New Roman" panose="02020603050405020304" pitchFamily="18" charset="0"/>
                <a:ea typeface="微軟正黑體" panose="020B0604030504040204" pitchFamily="34" charset="-120"/>
                <a:cs typeface="Times New Roman" panose="02020603050405020304" pitchFamily="18" charset="0"/>
              </a:rPr>
              <a:t>commandery</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CN" dirty="0" smtClean="0">
                <a:latin typeface="Times New Roman" panose="02020603050405020304" pitchFamily="18" charset="0"/>
                <a:ea typeface="微軟正黑體" panose="020B0604030504040204" pitchFamily="34" charset="-120"/>
                <a:cs typeface="Times New Roman" panose="02020603050405020304" pitchFamily="18" charset="0"/>
              </a:rPr>
              <a:t>Beijing</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 And they played important roles in stabilizing and unifying the Sui Dynasty as well as fostering east-west and south-north economic developments.</a:t>
            </a:r>
          </a:p>
        </p:txBody>
      </p:sp>
    </p:spTree>
    <p:extLst>
      <p:ext uri="{BB962C8B-B14F-4D97-AF65-F5344CB8AC3E}">
        <p14:creationId xmlns:p14="http://schemas.microsoft.com/office/powerpoint/2010/main" val="353526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 y="0"/>
            <a:ext cx="112868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894" y="16598"/>
            <a:ext cx="4230225"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運河上的建築 </a:t>
            </a:r>
            <a:r>
              <a:rPr lang="en-US" altLang="zh-CN" sz="2400" b="1" dirty="0" smtClean="0">
                <a:latin typeface="微軟正黑體" panose="020B0604030504040204" pitchFamily="34" charset="-120"/>
                <a:ea typeface="微軟正黑體" panose="020B0604030504040204" pitchFamily="34" charset="-120"/>
              </a:rPr>
              <a:t>– </a:t>
            </a:r>
            <a:r>
              <a:rPr lang="zh-CN" altLang="en-US" sz="2400" b="1" dirty="0" smtClean="0">
                <a:latin typeface="微軟正黑體" panose="020B0604030504040204" pitchFamily="34" charset="-120"/>
                <a:ea typeface="微軟正黑體" panose="020B0604030504040204" pitchFamily="34" charset="-120"/>
              </a:rPr>
              <a:t>可移動的木橋</a:t>
            </a:r>
            <a:endParaRPr lang="en-US" sz="2400" b="1" dirty="0">
              <a:latin typeface="微軟正黑體" panose="020B0604030504040204" pitchFamily="34" charset="-120"/>
              <a:ea typeface="微軟正黑體" panose="020B0604030504040204" pitchFamily="34" charset="-120"/>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118" y="3276600"/>
            <a:ext cx="1486683" cy="327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10271919" y="1066800"/>
            <a:ext cx="1752600" cy="1828800"/>
          </a:xfrm>
          <a:prstGeom prst="wedgeRoundRectCallout">
            <a:avLst>
              <a:gd name="adj1" fmla="val -90727"/>
              <a:gd name="adj2" fmla="val 10236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solidFill>
                  <a:schemeClr val="tx1"/>
                </a:solidFill>
              </a:rPr>
              <a:t>課堂討論：我如何可以走過對岸？為什麼運河上有這樣的建築？</a:t>
            </a:r>
            <a:endParaRPr lang="en-US" dirty="0"/>
          </a:p>
        </p:txBody>
      </p:sp>
      <p:sp>
        <p:nvSpPr>
          <p:cNvPr id="6" name="TextBox 5"/>
          <p:cNvSpPr txBox="1"/>
          <p:nvPr/>
        </p:nvSpPr>
        <p:spPr>
          <a:xfrm>
            <a:off x="9219622" y="6570958"/>
            <a:ext cx="2942216" cy="261610"/>
          </a:xfrm>
          <a:prstGeom prst="rect">
            <a:avLst/>
          </a:prstGeom>
          <a:noFill/>
        </p:spPr>
        <p:txBody>
          <a:bodyPr wrap="square" rtlCol="0">
            <a:spAutoFit/>
          </a:bodyPr>
          <a:lstStyle/>
          <a:p>
            <a:r>
              <a:rPr lang="en-US" sz="1100" dirty="0" smtClean="0"/>
              <a:t>Source: Burton, </a:t>
            </a:r>
            <a:r>
              <a:rPr lang="en-US" sz="1100" i="1" dirty="0" smtClean="0"/>
              <a:t>The Great Days of the Canals</a:t>
            </a:r>
            <a:endParaRPr lang="en-US" sz="1100" dirty="0"/>
          </a:p>
        </p:txBody>
      </p:sp>
    </p:spTree>
    <p:extLst>
      <p:ext uri="{BB962C8B-B14F-4D97-AF65-F5344CB8AC3E}">
        <p14:creationId xmlns:p14="http://schemas.microsoft.com/office/powerpoint/2010/main" val="18438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 y="0"/>
            <a:ext cx="112868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894" y="16598"/>
            <a:ext cx="7659225" cy="461665"/>
          </a:xfrm>
          <a:prstGeom prst="rect">
            <a:avLst/>
          </a:prstGeom>
          <a:solidFill>
            <a:schemeClr val="accent2">
              <a:lumMod val="40000"/>
              <a:lumOff val="60000"/>
            </a:schemeClr>
          </a:solidFill>
        </p:spPr>
        <p:txBody>
          <a:bodyPr wrap="square" rtlCol="0">
            <a:spAutoFit/>
          </a:bodyPr>
          <a:lstStyle/>
          <a:p>
            <a:r>
              <a:rPr lang="en-US" altLang="zh-CN" sz="2400" b="1" dirty="0">
                <a:latin typeface="Times New Roman" panose="02020603050405020304" pitchFamily="18" charset="0"/>
                <a:ea typeface="微軟正黑體" panose="020B0604030504040204" pitchFamily="34" charset="-120"/>
                <a:cs typeface="Times New Roman" panose="02020603050405020304" pitchFamily="18" charset="0"/>
              </a:rPr>
              <a:t>Constructions above the canal—Movable Wooden Bridge</a:t>
            </a:r>
            <a:endParaRPr lang="en-US" altLang="zh-HK"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118" y="3276600"/>
            <a:ext cx="1486683" cy="327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10195719" y="1066800"/>
            <a:ext cx="1752600" cy="1676400"/>
          </a:xfrm>
          <a:prstGeom prst="wedgeRoundRectCallout">
            <a:avLst>
              <a:gd name="adj1" fmla="val -90727"/>
              <a:gd name="adj2" fmla="val 10236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Times New Roman" panose="02020603050405020304" pitchFamily="18" charset="0"/>
                <a:cs typeface="Times New Roman" panose="02020603050405020304" pitchFamily="18" charset="0"/>
              </a:rPr>
              <a:t>Class discussion: How can I cross the river? Why is this built above the canal?</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219622" y="6570958"/>
            <a:ext cx="294221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Source: Burton, </a:t>
            </a:r>
            <a:r>
              <a:rPr lang="en-US" sz="1100" i="1" dirty="0">
                <a:latin typeface="Times New Roman" panose="02020603050405020304" pitchFamily="18" charset="0"/>
                <a:cs typeface="Times New Roman" panose="02020603050405020304" pitchFamily="18" charset="0"/>
              </a:rPr>
              <a:t>The Great Days of the Canals</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96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 y="0"/>
            <a:ext cx="112868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118" y="3276600"/>
            <a:ext cx="1486683" cy="327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20391">
            <a:off x="6689793" y="2437675"/>
            <a:ext cx="10906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20391">
            <a:off x="3184593" y="4876075"/>
            <a:ext cx="10906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10271919" y="914400"/>
            <a:ext cx="1752600" cy="1981200"/>
          </a:xfrm>
          <a:prstGeom prst="wedgeRoundRectCallout">
            <a:avLst>
              <a:gd name="adj1" fmla="val -82169"/>
              <a:gd name="adj2" fmla="val 81508"/>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600" dirty="0" smtClean="0">
              <a:solidFill>
                <a:schemeClr val="tx1"/>
              </a:solidFill>
            </a:endParaRPr>
          </a:p>
          <a:p>
            <a:r>
              <a:rPr lang="zh-CN" altLang="en-US" sz="1600" dirty="0" smtClean="0">
                <a:solidFill>
                  <a:schemeClr val="tx1"/>
                </a:solidFill>
              </a:rPr>
              <a:t>課堂討論：我如何可以走過對岸？為什麼運河上有這樣的建築？</a:t>
            </a:r>
            <a:endParaRPr lang="en-US" altLang="zh-CN" sz="1600" dirty="0" smtClean="0">
              <a:solidFill>
                <a:schemeClr val="tx1"/>
              </a:solidFill>
            </a:endParaRPr>
          </a:p>
          <a:p>
            <a:endParaRPr lang="en-US" altLang="zh-CN" sz="1600" dirty="0" smtClean="0">
              <a:solidFill>
                <a:schemeClr val="tx1"/>
              </a:solidFill>
            </a:endParaRPr>
          </a:p>
          <a:p>
            <a:pPr algn="ctr"/>
            <a:endParaRPr lang="en-US" dirty="0"/>
          </a:p>
        </p:txBody>
      </p:sp>
      <p:sp>
        <p:nvSpPr>
          <p:cNvPr id="9" name="TextBox 8"/>
          <p:cNvSpPr txBox="1"/>
          <p:nvPr/>
        </p:nvSpPr>
        <p:spPr>
          <a:xfrm rot="21019857">
            <a:off x="7240796" y="3305899"/>
            <a:ext cx="609600"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1100" b="1" dirty="0" smtClean="0">
                <a:solidFill>
                  <a:schemeClr val="bg1"/>
                </a:solidFill>
              </a:rPr>
              <a:t>長木柄</a:t>
            </a:r>
            <a:endParaRPr lang="en-US" sz="1100" b="1" dirty="0">
              <a:solidFill>
                <a:schemeClr val="bg1"/>
              </a:solidFill>
            </a:endParaRPr>
          </a:p>
        </p:txBody>
      </p:sp>
      <p:sp>
        <p:nvSpPr>
          <p:cNvPr id="10" name="TextBox 9"/>
          <p:cNvSpPr txBox="1"/>
          <p:nvPr/>
        </p:nvSpPr>
        <p:spPr>
          <a:xfrm>
            <a:off x="9219622" y="6570958"/>
            <a:ext cx="2942216" cy="261610"/>
          </a:xfrm>
          <a:prstGeom prst="rect">
            <a:avLst/>
          </a:prstGeom>
          <a:noFill/>
        </p:spPr>
        <p:txBody>
          <a:bodyPr wrap="square" rtlCol="0">
            <a:spAutoFit/>
          </a:bodyPr>
          <a:lstStyle/>
          <a:p>
            <a:r>
              <a:rPr lang="en-US" sz="1100" dirty="0" smtClean="0"/>
              <a:t>Source: Burton, </a:t>
            </a:r>
            <a:r>
              <a:rPr lang="en-US" sz="1100" i="1" dirty="0" smtClean="0"/>
              <a:t>The Great Days of the Canals</a:t>
            </a:r>
            <a:endParaRPr lang="en-US" sz="1100" dirty="0"/>
          </a:p>
        </p:txBody>
      </p:sp>
      <p:sp>
        <p:nvSpPr>
          <p:cNvPr id="11" name="TextBox 2"/>
          <p:cNvSpPr txBox="1"/>
          <p:nvPr/>
        </p:nvSpPr>
        <p:spPr>
          <a:xfrm>
            <a:off x="21894" y="16598"/>
            <a:ext cx="4230225"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運河上的建築 </a:t>
            </a:r>
            <a:r>
              <a:rPr lang="en-US" altLang="zh-CN" sz="2400" b="1" dirty="0" smtClean="0">
                <a:latin typeface="微軟正黑體" panose="020B0604030504040204" pitchFamily="34" charset="-120"/>
                <a:ea typeface="微軟正黑體" panose="020B0604030504040204" pitchFamily="34" charset="-120"/>
              </a:rPr>
              <a:t>– </a:t>
            </a:r>
            <a:r>
              <a:rPr lang="zh-CN" altLang="en-US" sz="2400" b="1" dirty="0" smtClean="0">
                <a:latin typeface="微軟正黑體" panose="020B0604030504040204" pitchFamily="34" charset="-120"/>
                <a:ea typeface="微軟正黑體" panose="020B0604030504040204" pitchFamily="34" charset="-120"/>
              </a:rPr>
              <a:t>可移動的木橋</a:t>
            </a:r>
            <a:endParaRPr lang="en-US" sz="2400" b="1" dirty="0">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10388330" y="3047017"/>
            <a:ext cx="1600200" cy="3354765"/>
          </a:xfrm>
          <a:prstGeom prst="rect">
            <a:avLst/>
          </a:prstGeom>
          <a:solidFill>
            <a:schemeClr val="bg1"/>
          </a:solidFill>
          <a:ln>
            <a:solidFill>
              <a:schemeClr val="tx1"/>
            </a:solidFill>
          </a:ln>
        </p:spPr>
        <p:txBody>
          <a:bodyPr wrap="square" rtlCol="0">
            <a:spAutoFit/>
          </a:bodyPr>
          <a:lstStyle/>
          <a:p>
            <a:pPr lvl="0"/>
            <a:r>
              <a:rPr lang="zh-CN" altLang="en-US" sz="1600" dirty="0" smtClean="0">
                <a:solidFill>
                  <a:srgbClr val="C00000"/>
                </a:solidFill>
              </a:rPr>
              <a:t>（</a:t>
            </a:r>
            <a:r>
              <a:rPr lang="zh-CN" altLang="en-US" sz="1600" dirty="0">
                <a:solidFill>
                  <a:srgbClr val="C00000"/>
                </a:solidFill>
              </a:rPr>
              <a:t>答案：這是一座可供開合的木橋，張開時（像左圖），船可以通過；當遇到有人過橋，他只需要把右面的長木柄向前推移，便能夠將橋接通起來，人也可以通過了。）</a:t>
            </a:r>
            <a:endParaRPr lang="en-US" altLang="zh-CN" sz="1600" dirty="0">
              <a:solidFill>
                <a:srgbClr val="C00000"/>
              </a:solidFill>
            </a:endParaRPr>
          </a:p>
          <a:p>
            <a:endParaRPr lang="zh-HK" altLang="en-US" dirty="0"/>
          </a:p>
        </p:txBody>
      </p:sp>
    </p:spTree>
    <p:extLst>
      <p:ext uri="{BB962C8B-B14F-4D97-AF65-F5344CB8AC3E}">
        <p14:creationId xmlns:p14="http://schemas.microsoft.com/office/powerpoint/2010/main" val="11766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 y="0"/>
            <a:ext cx="112868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0195719" y="2965159"/>
            <a:ext cx="1676400" cy="3600986"/>
          </a:xfrm>
          <a:prstGeom prst="rect">
            <a:avLst/>
          </a:prstGeom>
          <a:solidFill>
            <a:schemeClr val="bg1"/>
          </a:solidFill>
          <a:ln>
            <a:solidFill>
              <a:schemeClr val="tx1"/>
            </a:solidFill>
          </a:ln>
        </p:spPr>
        <p:txBody>
          <a:bodyPr wrap="square" rtlCol="0">
            <a:spAutoFit/>
          </a:bodyPr>
          <a:lstStyle/>
          <a:p>
            <a:pPr lvl="0"/>
            <a:r>
              <a:rPr lang="en-US" altLang="zh-CN" sz="1600" dirty="0" smtClean="0">
                <a:solidFill>
                  <a:srgbClr val="C00000"/>
                </a:solidFill>
                <a:latin typeface="Times New Roman" panose="02020603050405020304" pitchFamily="18" charset="0"/>
                <a:cs typeface="Times New Roman" panose="02020603050405020304" pitchFamily="18" charset="0"/>
              </a:rPr>
              <a:t>(Answer</a:t>
            </a:r>
            <a:r>
              <a:rPr lang="en-US" altLang="zh-CN" sz="1600" dirty="0">
                <a:solidFill>
                  <a:srgbClr val="C00000"/>
                </a:solidFill>
                <a:latin typeface="Times New Roman" panose="02020603050405020304" pitchFamily="18" charset="0"/>
                <a:cs typeface="Times New Roman" panose="02020603050405020304" pitchFamily="18" charset="0"/>
              </a:rPr>
              <a:t>: This is a movable wooden bridge that can be opened for ships to pass through. It can also be connected to the other side to form a bridge by moving forward the long wooden handle.)</a:t>
            </a:r>
            <a:endParaRPr lang="en-US" altLang="zh-HK" dirty="0">
              <a:solidFill>
                <a:prstClr val="white"/>
              </a:solidFill>
            </a:endParaRPr>
          </a:p>
          <a:p>
            <a:endParaRPr lang="zh-HK" altLang="en-US" dirty="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118" y="3276600"/>
            <a:ext cx="1486683" cy="327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20391">
            <a:off x="6689793" y="2437675"/>
            <a:ext cx="10906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20391">
            <a:off x="3184593" y="4876075"/>
            <a:ext cx="10906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9942025" y="530080"/>
            <a:ext cx="1981200" cy="1905000"/>
          </a:xfrm>
          <a:prstGeom prst="wedgeRoundRectCallout">
            <a:avLst>
              <a:gd name="adj1" fmla="val -79441"/>
              <a:gd name="adj2" fmla="val 93418"/>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a:solidFill>
                  <a:schemeClr val="tx1"/>
                </a:solidFill>
                <a:latin typeface="Times New Roman" panose="02020603050405020304" pitchFamily="18" charset="0"/>
                <a:cs typeface="Times New Roman" panose="02020603050405020304" pitchFamily="18" charset="0"/>
              </a:rPr>
              <a:t>Class discussion: How can I cross the river? Why is this built above the canal?</a:t>
            </a:r>
            <a:endParaRPr lang="en-US" altLang="zh-HK" sz="1600" dirty="0">
              <a:latin typeface="Times New Roman" panose="02020603050405020304" pitchFamily="18" charset="0"/>
              <a:cs typeface="Times New Roman" panose="02020603050405020304" pitchFamily="18" charset="0"/>
            </a:endParaRPr>
          </a:p>
          <a:p>
            <a:endParaRPr lang="en-US" altLang="zh-CN" sz="1600" dirty="0">
              <a:solidFill>
                <a:schemeClr val="tx1"/>
              </a:solidFill>
            </a:endParaRPr>
          </a:p>
        </p:txBody>
      </p:sp>
      <p:sp>
        <p:nvSpPr>
          <p:cNvPr id="9" name="TextBox 8"/>
          <p:cNvSpPr txBox="1"/>
          <p:nvPr/>
        </p:nvSpPr>
        <p:spPr>
          <a:xfrm rot="21019857">
            <a:off x="7070680" y="3169025"/>
            <a:ext cx="1817405"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100" b="1" dirty="0">
                <a:solidFill>
                  <a:schemeClr val="bg1"/>
                </a:solidFill>
                <a:latin typeface="Times New Roman" panose="02020603050405020304" pitchFamily="18" charset="0"/>
                <a:cs typeface="Times New Roman" panose="02020603050405020304" pitchFamily="18" charset="0"/>
              </a:rPr>
              <a:t>Long wooden handle</a:t>
            </a:r>
            <a:endParaRPr lang="en-US" sz="11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219622" y="6570958"/>
            <a:ext cx="294221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Source: Burton, </a:t>
            </a:r>
            <a:r>
              <a:rPr lang="en-US" sz="1100" i="1" dirty="0">
                <a:latin typeface="Times New Roman" panose="02020603050405020304" pitchFamily="18" charset="0"/>
                <a:cs typeface="Times New Roman" panose="02020603050405020304" pitchFamily="18" charset="0"/>
              </a:rPr>
              <a:t>The Great Days of the Canals</a:t>
            </a:r>
            <a:endParaRPr lang="en-US" sz="1100" dirty="0">
              <a:latin typeface="Times New Roman" panose="02020603050405020304" pitchFamily="18" charset="0"/>
              <a:cs typeface="Times New Roman" panose="02020603050405020304" pitchFamily="18" charset="0"/>
            </a:endParaRPr>
          </a:p>
        </p:txBody>
      </p:sp>
      <p:sp>
        <p:nvSpPr>
          <p:cNvPr id="11" name="TextBox 2"/>
          <p:cNvSpPr txBox="1"/>
          <p:nvPr/>
        </p:nvSpPr>
        <p:spPr>
          <a:xfrm>
            <a:off x="21894" y="16598"/>
            <a:ext cx="7659225" cy="461665"/>
          </a:xfrm>
          <a:prstGeom prst="rect">
            <a:avLst/>
          </a:prstGeom>
          <a:solidFill>
            <a:schemeClr val="accent2">
              <a:lumMod val="40000"/>
              <a:lumOff val="60000"/>
            </a:schemeClr>
          </a:solidFill>
        </p:spPr>
        <p:txBody>
          <a:bodyPr wrap="square" rtlCol="0">
            <a:spAutoFit/>
          </a:bodyPr>
          <a:lstStyle/>
          <a:p>
            <a:r>
              <a:rPr lang="en-US" altLang="zh-CN" sz="2400" b="1" dirty="0">
                <a:latin typeface="Times New Roman" panose="02020603050405020304" pitchFamily="18" charset="0"/>
                <a:ea typeface="微軟正黑體" panose="020B0604030504040204" pitchFamily="34" charset="-120"/>
                <a:cs typeface="Times New Roman" panose="02020603050405020304" pitchFamily="18" charset="0"/>
              </a:rPr>
              <a:t>Constructions above the canal—Movable Wooden Bridge</a:t>
            </a:r>
            <a:endParaRPr lang="en-US" altLang="zh-HK"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55951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69" y="362893"/>
            <a:ext cx="6909853" cy="648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0"/>
            <a:ext cx="4004650"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運河上的建築 </a:t>
            </a:r>
            <a:r>
              <a:rPr lang="en-US" altLang="zh-CN" sz="2400" b="1" dirty="0" smtClean="0">
                <a:latin typeface="微軟正黑體" panose="020B0604030504040204" pitchFamily="34" charset="-120"/>
                <a:ea typeface="微軟正黑體" panose="020B0604030504040204" pitchFamily="34" charset="-120"/>
              </a:rPr>
              <a:t>– </a:t>
            </a:r>
            <a:r>
              <a:rPr lang="zh-CN" altLang="en-US" sz="2400" b="1" dirty="0" smtClean="0">
                <a:latin typeface="微軟正黑體" panose="020B0604030504040204" pitchFamily="34" charset="-120"/>
                <a:ea typeface="微軟正黑體" panose="020B0604030504040204" pitchFamily="34" charset="-120"/>
              </a:rPr>
              <a:t>迴旋形石橋</a:t>
            </a:r>
            <a:endParaRPr lang="en-US" sz="2400" b="1" dirty="0">
              <a:latin typeface="微軟正黑體" panose="020B0604030504040204" pitchFamily="34" charset="-120"/>
              <a:ea typeface="微軟正黑體" panose="020B0604030504040204" pitchFamily="34" charset="-12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2514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6690519" y="383232"/>
            <a:ext cx="2286000" cy="1828800"/>
          </a:xfrm>
          <a:prstGeom prst="wedgeRoundRectCallout">
            <a:avLst>
              <a:gd name="adj1" fmla="val -131519"/>
              <a:gd name="adj2" fmla="val 95929"/>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課堂討論：奇怪了！為何運河邊的橋被設計成迴旋形狀？相較直角形的設計，這累我</a:t>
            </a:r>
            <a:r>
              <a:rPr lang="zh-CN" altLang="en-US" sz="1600" dirty="0" smtClean="0">
                <a:solidFill>
                  <a:schemeClr val="tx1"/>
                </a:solidFill>
              </a:rPr>
              <a:t>要多走路</a:t>
            </a:r>
            <a:r>
              <a:rPr lang="zh-CN" altLang="en-US" sz="1600" dirty="0">
                <a:solidFill>
                  <a:schemeClr val="tx1"/>
                </a:solidFill>
              </a:rPr>
              <a:t>啊！</a:t>
            </a:r>
            <a:endParaRPr lang="en-US" altLang="zh-CN" sz="1600" dirty="0">
              <a:solidFill>
                <a:schemeClr val="tx1"/>
              </a:solidFill>
            </a:endParaRPr>
          </a:p>
        </p:txBody>
      </p:sp>
      <p:sp>
        <p:nvSpPr>
          <p:cNvPr id="7" name="TextBox 6"/>
          <p:cNvSpPr txBox="1"/>
          <p:nvPr/>
        </p:nvSpPr>
        <p:spPr>
          <a:xfrm>
            <a:off x="61119" y="6570958"/>
            <a:ext cx="2942216" cy="261610"/>
          </a:xfrm>
          <a:prstGeom prst="rect">
            <a:avLst/>
          </a:prstGeom>
          <a:noFill/>
        </p:spPr>
        <p:txBody>
          <a:bodyPr wrap="square" rtlCol="0">
            <a:spAutoFit/>
          </a:bodyPr>
          <a:lstStyle/>
          <a:p>
            <a:r>
              <a:rPr lang="en-US" sz="1100" dirty="0" smtClean="0"/>
              <a:t>Source: Burton, </a:t>
            </a:r>
            <a:r>
              <a:rPr lang="en-US" sz="1100" i="1" dirty="0" smtClean="0"/>
              <a:t>The Great Days of the Canals</a:t>
            </a:r>
            <a:endParaRPr lang="en-US" sz="1100" dirty="0"/>
          </a:p>
        </p:txBody>
      </p:sp>
    </p:spTree>
    <p:extLst>
      <p:ext uri="{BB962C8B-B14F-4D97-AF65-F5344CB8AC3E}">
        <p14:creationId xmlns:p14="http://schemas.microsoft.com/office/powerpoint/2010/main" val="21945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19" y="362893"/>
            <a:ext cx="6824050" cy="640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20" y="132059"/>
            <a:ext cx="6781800" cy="461665"/>
          </a:xfrm>
          <a:prstGeom prst="rect">
            <a:avLst/>
          </a:prstGeom>
          <a:solidFill>
            <a:schemeClr val="accent2">
              <a:lumMod val="40000"/>
              <a:lumOff val="60000"/>
            </a:schemeClr>
          </a:solidFill>
        </p:spPr>
        <p:txBody>
          <a:bodyPr wrap="square" rtlCol="0">
            <a:spAutoFit/>
          </a:bodyPr>
          <a:lstStyle/>
          <a:p>
            <a:r>
              <a:rPr lang="en-US" altLang="zh-CN" sz="2400" b="1" dirty="0">
                <a:latin typeface="Times New Roman" panose="02020603050405020304" pitchFamily="18" charset="0"/>
                <a:ea typeface="微軟正黑體" panose="020B0604030504040204" pitchFamily="34" charset="-120"/>
                <a:cs typeface="Times New Roman" panose="02020603050405020304" pitchFamily="18" charset="0"/>
              </a:rPr>
              <a:t>Constructions above the canal—Turnover Bridge</a:t>
            </a:r>
            <a:endParaRPr lang="en-US" altLang="zh-HK"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2514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6842919" y="826330"/>
            <a:ext cx="2590800" cy="1905000"/>
          </a:xfrm>
          <a:prstGeom prst="wedgeRoundRectCallout">
            <a:avLst>
              <a:gd name="adj1" fmla="val -131519"/>
              <a:gd name="adj2" fmla="val 95929"/>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Times New Roman" panose="02020603050405020304" pitchFamily="18" charset="0"/>
                <a:cs typeface="Times New Roman" panose="02020603050405020304" pitchFamily="18" charset="0"/>
              </a:rPr>
              <a:t>Class discussion: How odd! Why is the bridge along the canal a swivel shape? I would need to walk more here than if it were a straight perpendicular design!</a:t>
            </a:r>
          </a:p>
        </p:txBody>
      </p:sp>
      <p:sp>
        <p:nvSpPr>
          <p:cNvPr id="7" name="TextBox 6"/>
          <p:cNvSpPr txBox="1"/>
          <p:nvPr/>
        </p:nvSpPr>
        <p:spPr>
          <a:xfrm>
            <a:off x="61119" y="6570958"/>
            <a:ext cx="294221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Source: Burton, </a:t>
            </a:r>
            <a:r>
              <a:rPr lang="en-US" sz="1100" i="1" dirty="0">
                <a:latin typeface="Times New Roman" panose="02020603050405020304" pitchFamily="18" charset="0"/>
                <a:cs typeface="Times New Roman" panose="02020603050405020304" pitchFamily="18" charset="0"/>
              </a:rPr>
              <a:t>The Great Days of the Canals</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8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69" y="362893"/>
            <a:ext cx="6909853" cy="648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2514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6690519" y="383232"/>
            <a:ext cx="2286000" cy="1826568"/>
          </a:xfrm>
          <a:prstGeom prst="wedgeRoundRectCallout">
            <a:avLst>
              <a:gd name="adj1" fmla="val -138274"/>
              <a:gd name="adj2" fmla="val 79543"/>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solidFill>
                  <a:schemeClr val="tx1"/>
                </a:solidFill>
              </a:rPr>
              <a:t>課堂討論：奇怪了！為何運河邊的橋被設計成迴旋形狀？相較直角形的設計，這害我多走路啊！</a:t>
            </a:r>
            <a:endParaRPr lang="en-US" altLang="zh-CN" sz="1600" dirty="0" smtClean="0">
              <a:solidFill>
                <a:schemeClr val="tx1"/>
              </a:solidFill>
            </a:endParaRPr>
          </a:p>
          <a:p>
            <a:endParaRPr lang="en-US" sz="1600" dirty="0">
              <a:solidFill>
                <a:schemeClr val="tx1"/>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4519" y="2133600"/>
            <a:ext cx="3733800" cy="445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348119" y="685800"/>
            <a:ext cx="1447800" cy="1828800"/>
          </a:xfrm>
          <a:prstGeom prst="cloudCallout">
            <a:avLst>
              <a:gd name="adj1" fmla="val 19380"/>
              <a:gd name="adj2" fmla="val 798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rPr>
              <a:t>這橋的設計原來是方便我的！</a:t>
            </a:r>
            <a:endParaRPr lang="en-US" sz="1400" dirty="0">
              <a:solidFill>
                <a:schemeClr val="tx1"/>
              </a:solidFill>
            </a:endParaRPr>
          </a:p>
        </p:txBody>
      </p:sp>
      <p:sp>
        <p:nvSpPr>
          <p:cNvPr id="10" name="TextBox 9"/>
          <p:cNvSpPr txBox="1"/>
          <p:nvPr/>
        </p:nvSpPr>
        <p:spPr>
          <a:xfrm>
            <a:off x="27176" y="6570958"/>
            <a:ext cx="2942216" cy="261610"/>
          </a:xfrm>
          <a:prstGeom prst="rect">
            <a:avLst/>
          </a:prstGeom>
          <a:noFill/>
        </p:spPr>
        <p:txBody>
          <a:bodyPr wrap="square" rtlCol="0">
            <a:spAutoFit/>
          </a:bodyPr>
          <a:lstStyle/>
          <a:p>
            <a:r>
              <a:rPr lang="en-US" sz="1100" dirty="0" smtClean="0"/>
              <a:t>Source: Burton, </a:t>
            </a:r>
            <a:r>
              <a:rPr lang="en-US" sz="1100" i="1" dirty="0" smtClean="0"/>
              <a:t>The Great Days of the Canals</a:t>
            </a:r>
            <a:endParaRPr lang="en-US" sz="1100" dirty="0"/>
          </a:p>
        </p:txBody>
      </p:sp>
      <p:sp>
        <p:nvSpPr>
          <p:cNvPr id="11" name="TextBox 3"/>
          <p:cNvSpPr txBox="1"/>
          <p:nvPr/>
        </p:nvSpPr>
        <p:spPr>
          <a:xfrm>
            <a:off x="27176" y="0"/>
            <a:ext cx="4309450"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運河上的建築 </a:t>
            </a:r>
            <a:r>
              <a:rPr lang="en-US" altLang="zh-CN" sz="2400" b="1" dirty="0" smtClean="0">
                <a:latin typeface="微軟正黑體" panose="020B0604030504040204" pitchFamily="34" charset="-120"/>
                <a:ea typeface="微軟正黑體" panose="020B0604030504040204" pitchFamily="34" charset="-120"/>
              </a:rPr>
              <a:t>– </a:t>
            </a:r>
            <a:r>
              <a:rPr lang="zh-CN" altLang="en-US" sz="2400" b="1" dirty="0" smtClean="0">
                <a:latin typeface="微軟正黑體" panose="020B0604030504040204" pitchFamily="34" charset="-120"/>
                <a:ea typeface="微軟正黑體" panose="020B0604030504040204" pitchFamily="34" charset="-120"/>
              </a:rPr>
              <a:t>迴旋形石橋</a:t>
            </a:r>
            <a:endParaRPr lang="en-US" sz="2400" b="1" dirty="0">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6928721" y="2362200"/>
            <a:ext cx="1895398" cy="1138773"/>
          </a:xfrm>
          <a:prstGeom prst="rect">
            <a:avLst/>
          </a:prstGeom>
          <a:noFill/>
        </p:spPr>
        <p:txBody>
          <a:bodyPr wrap="square" rtlCol="0">
            <a:spAutoFit/>
          </a:bodyPr>
          <a:lstStyle/>
          <a:p>
            <a:pPr lvl="0"/>
            <a:r>
              <a:rPr lang="zh-CN" altLang="en-US" sz="1600" dirty="0" smtClean="0">
                <a:solidFill>
                  <a:srgbClr val="C00000"/>
                </a:solidFill>
              </a:rPr>
              <a:t>（</a:t>
            </a:r>
            <a:r>
              <a:rPr lang="zh-CN" altLang="en-US" sz="1600" dirty="0">
                <a:solidFill>
                  <a:srgbClr val="C00000"/>
                </a:solidFill>
              </a:rPr>
              <a:t>答案：這種設計，是方便騾馬車在狹窄的河邊過橋的。）</a:t>
            </a:r>
            <a:endParaRPr lang="en-US" altLang="zh-HK" dirty="0">
              <a:solidFill>
                <a:srgbClr val="C00000"/>
              </a:solidFill>
            </a:endParaRPr>
          </a:p>
          <a:p>
            <a:endParaRPr lang="zh-HK" altLang="en-US" dirty="0"/>
          </a:p>
        </p:txBody>
      </p:sp>
    </p:spTree>
    <p:extLst>
      <p:ext uri="{BB962C8B-B14F-4D97-AF65-F5344CB8AC3E}">
        <p14:creationId xmlns:p14="http://schemas.microsoft.com/office/powerpoint/2010/main" val="156556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69" y="362893"/>
            <a:ext cx="6909853" cy="648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19" y="2514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5995116" y="475842"/>
            <a:ext cx="2743200" cy="1846328"/>
          </a:xfrm>
          <a:prstGeom prst="wedgeRoundRectCallout">
            <a:avLst>
              <a:gd name="adj1" fmla="val -94337"/>
              <a:gd name="adj2" fmla="val 78323"/>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Times New Roman" panose="02020603050405020304" pitchFamily="18" charset="0"/>
                <a:cs typeface="Times New Roman" panose="02020603050405020304" pitchFamily="18" charset="0"/>
              </a:rPr>
              <a:t>Class discussion: How odd! Why is the bridge along the canal a swivel shape? I would need to walk more here than if it were a straight perpendicular design!</a:t>
            </a:r>
          </a:p>
          <a:p>
            <a:endParaRPr lang="en-US" sz="1600" dirty="0">
              <a:solidFill>
                <a:schemeClr val="tx1"/>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4519" y="2133600"/>
            <a:ext cx="3733800" cy="445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9422932" y="1219200"/>
            <a:ext cx="2667000" cy="1295400"/>
          </a:xfrm>
          <a:prstGeom prst="cloudCallout">
            <a:avLst>
              <a:gd name="adj1" fmla="val 19380"/>
              <a:gd name="adj2" fmla="val 798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Times New Roman" panose="02020603050405020304" pitchFamily="18" charset="0"/>
                <a:cs typeface="Times New Roman" panose="02020603050405020304" pitchFamily="18" charset="0"/>
              </a:rPr>
              <a:t>This bridge’s design is convenient to me!</a:t>
            </a: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7176" y="6570958"/>
            <a:ext cx="294221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Source: Burton, </a:t>
            </a:r>
            <a:r>
              <a:rPr lang="en-US" sz="1100" i="1" dirty="0">
                <a:latin typeface="Times New Roman" panose="02020603050405020304" pitchFamily="18" charset="0"/>
                <a:cs typeface="Times New Roman" panose="02020603050405020304" pitchFamily="18" charset="0"/>
              </a:rPr>
              <a:t>The Great Days of the Canals</a:t>
            </a:r>
            <a:endParaRPr lang="en-US" sz="1100" dirty="0">
              <a:latin typeface="Times New Roman" panose="02020603050405020304" pitchFamily="18" charset="0"/>
              <a:cs typeface="Times New Roman" panose="02020603050405020304" pitchFamily="18" charset="0"/>
            </a:endParaRPr>
          </a:p>
        </p:txBody>
      </p:sp>
      <p:sp>
        <p:nvSpPr>
          <p:cNvPr id="11" name="TextBox 3"/>
          <p:cNvSpPr txBox="1"/>
          <p:nvPr/>
        </p:nvSpPr>
        <p:spPr>
          <a:xfrm>
            <a:off x="27176" y="31705"/>
            <a:ext cx="6663344" cy="461665"/>
          </a:xfrm>
          <a:prstGeom prst="rect">
            <a:avLst/>
          </a:prstGeom>
          <a:solidFill>
            <a:schemeClr val="accent2">
              <a:lumMod val="40000"/>
              <a:lumOff val="60000"/>
            </a:schemeClr>
          </a:solidFill>
        </p:spPr>
        <p:txBody>
          <a:bodyPr wrap="square" rtlCol="0">
            <a:spAutoFit/>
          </a:bodyPr>
          <a:lstStyle/>
          <a:p>
            <a:r>
              <a:rPr lang="en-US" altLang="zh-CN" sz="2400" b="1" dirty="0">
                <a:latin typeface="Times New Roman" panose="02020603050405020304" pitchFamily="18" charset="0"/>
                <a:ea typeface="微軟正黑體" panose="020B0604030504040204" pitchFamily="34" charset="-120"/>
                <a:cs typeface="Times New Roman" panose="02020603050405020304" pitchFamily="18" charset="0"/>
              </a:rPr>
              <a:t>Constructions above the canal—Turnover Bridge</a:t>
            </a:r>
            <a:endParaRPr lang="en-US" altLang="zh-HK"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文字方塊 1"/>
          <p:cNvSpPr txBox="1"/>
          <p:nvPr/>
        </p:nvSpPr>
        <p:spPr>
          <a:xfrm>
            <a:off x="6316751" y="2455522"/>
            <a:ext cx="2133600" cy="1631216"/>
          </a:xfrm>
          <a:prstGeom prst="rect">
            <a:avLst/>
          </a:prstGeom>
          <a:solidFill>
            <a:schemeClr val="bg1"/>
          </a:solidFill>
          <a:ln>
            <a:solidFill>
              <a:schemeClr val="tx1"/>
            </a:solidFill>
          </a:ln>
        </p:spPr>
        <p:txBody>
          <a:bodyPr wrap="square" rtlCol="0">
            <a:spAutoFit/>
          </a:bodyPr>
          <a:lstStyle/>
          <a:p>
            <a:pPr lvl="0"/>
            <a:r>
              <a:rPr lang="en-US" altLang="zh-CN" sz="1600" dirty="0" smtClean="0">
                <a:solidFill>
                  <a:srgbClr val="C00000"/>
                </a:solidFill>
                <a:latin typeface="Times New Roman" panose="02020603050405020304" pitchFamily="18" charset="0"/>
                <a:cs typeface="Times New Roman" panose="02020603050405020304" pitchFamily="18" charset="0"/>
              </a:rPr>
              <a:t>(Answer</a:t>
            </a:r>
            <a:r>
              <a:rPr lang="en-US" altLang="zh-CN" sz="1600" dirty="0">
                <a:solidFill>
                  <a:srgbClr val="C00000"/>
                </a:solidFill>
                <a:latin typeface="Times New Roman" panose="02020603050405020304" pitchFamily="18" charset="0"/>
                <a:cs typeface="Times New Roman" panose="02020603050405020304" pitchFamily="18" charset="0"/>
              </a:rPr>
              <a:t>: This design is convenient for mule-drawn carriages to cross the bridge near narrow towpaths.)</a:t>
            </a:r>
            <a:endParaRPr lang="en-US" altLang="zh-HK" dirty="0">
              <a:solidFill>
                <a:srgbClr val="C00000"/>
              </a:solidFill>
              <a:latin typeface="Times New Roman" panose="02020603050405020304" pitchFamily="18" charset="0"/>
              <a:cs typeface="Times New Roman" panose="02020603050405020304" pitchFamily="18" charset="0"/>
            </a:endParaRPr>
          </a:p>
          <a:p>
            <a:endParaRPr lang="zh-HK" altLang="en-US" dirty="0"/>
          </a:p>
        </p:txBody>
      </p:sp>
    </p:spTree>
    <p:extLst>
      <p:ext uri="{BB962C8B-B14F-4D97-AF65-F5344CB8AC3E}">
        <p14:creationId xmlns:p14="http://schemas.microsoft.com/office/powerpoint/2010/main" val="22427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9" y="76200"/>
            <a:ext cx="3560686" cy="665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9719" y="2514600"/>
            <a:ext cx="1295400" cy="3352800"/>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61319" y="2514600"/>
            <a:ext cx="2057400" cy="3352800"/>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9719" y="2209800"/>
            <a:ext cx="1143000" cy="369332"/>
          </a:xfrm>
          <a:prstGeom prst="rect">
            <a:avLst/>
          </a:prstGeom>
          <a:noFill/>
        </p:spPr>
        <p:txBody>
          <a:bodyPr wrap="square" rtlCol="0">
            <a:spAutoFit/>
          </a:bodyPr>
          <a:lstStyle/>
          <a:p>
            <a:r>
              <a:rPr lang="zh-CN" altLang="en-US" dirty="0" smtClean="0">
                <a:solidFill>
                  <a:schemeClr val="accent4"/>
                </a:solidFill>
              </a:rPr>
              <a:t>南朝</a:t>
            </a:r>
            <a:endParaRPr lang="en-US" dirty="0">
              <a:solidFill>
                <a:schemeClr val="accent4"/>
              </a:solidFill>
            </a:endParaRPr>
          </a:p>
        </p:txBody>
      </p:sp>
      <p:sp>
        <p:nvSpPr>
          <p:cNvPr id="7" name="TextBox 6"/>
          <p:cNvSpPr txBox="1"/>
          <p:nvPr/>
        </p:nvSpPr>
        <p:spPr>
          <a:xfrm>
            <a:off x="3147219" y="2131413"/>
            <a:ext cx="703186" cy="369332"/>
          </a:xfrm>
          <a:prstGeom prst="rect">
            <a:avLst/>
          </a:prstGeom>
          <a:noFill/>
        </p:spPr>
        <p:txBody>
          <a:bodyPr wrap="square" rtlCol="0">
            <a:spAutoFit/>
          </a:bodyPr>
          <a:lstStyle/>
          <a:p>
            <a:r>
              <a:rPr lang="zh-CN" altLang="en-US" dirty="0" smtClean="0">
                <a:solidFill>
                  <a:schemeClr val="accent4"/>
                </a:solidFill>
              </a:rPr>
              <a:t>北朝</a:t>
            </a:r>
            <a:endParaRPr lang="en-US" dirty="0">
              <a:solidFill>
                <a:schemeClr val="accent4"/>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919" y="2225640"/>
            <a:ext cx="3553738" cy="415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28319" y="304800"/>
            <a:ext cx="6248400" cy="1754326"/>
          </a:xfrm>
          <a:prstGeom prst="rect">
            <a:avLst/>
          </a:prstGeom>
          <a:noFill/>
        </p:spPr>
        <p:txBody>
          <a:bodyPr wrap="square" rtlCol="0">
            <a:spAutoFit/>
          </a:bodyPr>
          <a:lstStyle/>
          <a:p>
            <a:r>
              <a:rPr lang="zh-CN" altLang="en-US" dirty="0" smtClean="0"/>
              <a:t>填充：</a:t>
            </a:r>
            <a:endParaRPr lang="en-US" altLang="zh-CN" dirty="0" smtClean="0"/>
          </a:p>
          <a:p>
            <a:endParaRPr lang="en-US" altLang="zh-CN" dirty="0" smtClean="0"/>
          </a:p>
          <a:p>
            <a:r>
              <a:rPr lang="zh-CN" altLang="en-US" dirty="0" smtClean="0"/>
              <a:t>公元</a:t>
            </a:r>
            <a:r>
              <a:rPr lang="en-US" altLang="zh-CN" dirty="0" smtClean="0"/>
              <a:t>581</a:t>
            </a:r>
            <a:r>
              <a:rPr lang="zh-CN" altLang="en-US" dirty="0" smtClean="0"/>
              <a:t>年，楊堅統一中國，建立</a:t>
            </a:r>
            <a:r>
              <a:rPr lang="en-US" altLang="zh-CN" dirty="0" smtClean="0"/>
              <a:t>______</a:t>
            </a:r>
            <a:r>
              <a:rPr lang="zh-CN" altLang="en-US" dirty="0" smtClean="0"/>
              <a:t>朝，成為隋文帝。</a:t>
            </a:r>
            <a:endParaRPr lang="en-US" altLang="zh-CN" dirty="0" smtClean="0"/>
          </a:p>
          <a:p>
            <a:endParaRPr lang="en-US" dirty="0"/>
          </a:p>
          <a:p>
            <a:r>
              <a:rPr lang="zh-CN" altLang="en-US" dirty="0" smtClean="0"/>
              <a:t>在統一的過程中，楊堅分別結束了南北兩個政權，南的是</a:t>
            </a:r>
            <a:r>
              <a:rPr lang="en-US" altLang="zh-CN" dirty="0" smtClean="0"/>
              <a:t>________</a:t>
            </a:r>
            <a:r>
              <a:rPr lang="zh-CN" altLang="en-US" dirty="0" smtClean="0"/>
              <a:t>；北的是</a:t>
            </a:r>
            <a:r>
              <a:rPr lang="en-US" altLang="zh-CN" dirty="0" smtClean="0"/>
              <a:t>________</a:t>
            </a:r>
            <a:r>
              <a:rPr lang="zh-CN" altLang="en-US" dirty="0" smtClean="0"/>
              <a:t>。</a:t>
            </a:r>
            <a:endParaRPr lang="en-US" dirty="0"/>
          </a:p>
        </p:txBody>
      </p:sp>
      <p:sp>
        <p:nvSpPr>
          <p:cNvPr id="8" name="TextBox 7"/>
          <p:cNvSpPr txBox="1"/>
          <p:nvPr/>
        </p:nvSpPr>
        <p:spPr>
          <a:xfrm>
            <a:off x="7757319" y="812631"/>
            <a:ext cx="1295400" cy="369332"/>
          </a:xfrm>
          <a:prstGeom prst="rect">
            <a:avLst/>
          </a:prstGeom>
          <a:noFill/>
        </p:spPr>
        <p:txBody>
          <a:bodyPr wrap="square" rtlCol="0">
            <a:spAutoFit/>
          </a:bodyPr>
          <a:lstStyle/>
          <a:p>
            <a:r>
              <a:rPr lang="zh-CN" altLang="en-US" dirty="0" smtClean="0">
                <a:solidFill>
                  <a:srgbClr val="FF0000"/>
                </a:solidFill>
              </a:rPr>
              <a:t>隋</a:t>
            </a:r>
            <a:endParaRPr lang="en-US" dirty="0">
              <a:solidFill>
                <a:srgbClr val="FF0000"/>
              </a:solidFill>
            </a:endParaRPr>
          </a:p>
        </p:txBody>
      </p:sp>
      <p:sp>
        <p:nvSpPr>
          <p:cNvPr id="9" name="TextBox 8"/>
          <p:cNvSpPr txBox="1"/>
          <p:nvPr/>
        </p:nvSpPr>
        <p:spPr>
          <a:xfrm>
            <a:off x="4556919" y="1650539"/>
            <a:ext cx="990600" cy="369332"/>
          </a:xfrm>
          <a:prstGeom prst="rect">
            <a:avLst/>
          </a:prstGeom>
          <a:noFill/>
        </p:spPr>
        <p:txBody>
          <a:bodyPr wrap="square" rtlCol="0">
            <a:spAutoFit/>
          </a:bodyPr>
          <a:lstStyle/>
          <a:p>
            <a:r>
              <a:rPr lang="zh-CN" altLang="en-US" dirty="0" smtClean="0">
                <a:solidFill>
                  <a:srgbClr val="FF0000"/>
                </a:solidFill>
              </a:rPr>
              <a:t>陳朝</a:t>
            </a:r>
            <a:endParaRPr lang="en-US" dirty="0">
              <a:solidFill>
                <a:srgbClr val="FF0000"/>
              </a:solidFill>
            </a:endParaRPr>
          </a:p>
        </p:txBody>
      </p:sp>
      <p:sp>
        <p:nvSpPr>
          <p:cNvPr id="10" name="TextBox 9"/>
          <p:cNvSpPr txBox="1"/>
          <p:nvPr/>
        </p:nvSpPr>
        <p:spPr>
          <a:xfrm>
            <a:off x="6385719" y="1661501"/>
            <a:ext cx="1371600" cy="369332"/>
          </a:xfrm>
          <a:prstGeom prst="rect">
            <a:avLst/>
          </a:prstGeom>
          <a:noFill/>
        </p:spPr>
        <p:txBody>
          <a:bodyPr wrap="square" rtlCol="0">
            <a:spAutoFit/>
          </a:bodyPr>
          <a:lstStyle/>
          <a:p>
            <a:r>
              <a:rPr lang="zh-CN" altLang="en-US" dirty="0" smtClean="0">
                <a:solidFill>
                  <a:srgbClr val="FF0000"/>
                </a:solidFill>
              </a:rPr>
              <a:t>北周</a:t>
            </a:r>
            <a:endParaRPr lang="en-US" dirty="0">
              <a:solidFill>
                <a:srgbClr val="FF0000"/>
              </a:solidFill>
            </a:endParaRPr>
          </a:p>
        </p:txBody>
      </p:sp>
      <p:sp>
        <p:nvSpPr>
          <p:cNvPr id="11" name="TextBox 10"/>
          <p:cNvSpPr txBox="1"/>
          <p:nvPr/>
        </p:nvSpPr>
        <p:spPr>
          <a:xfrm>
            <a:off x="8138319" y="4091416"/>
            <a:ext cx="2959148" cy="2308324"/>
          </a:xfrm>
          <a:prstGeom prst="rect">
            <a:avLst/>
          </a:prstGeom>
          <a:solidFill>
            <a:schemeClr val="accent1">
              <a:lumMod val="20000"/>
              <a:lumOff val="80000"/>
            </a:schemeClr>
          </a:solidFill>
        </p:spPr>
        <p:txBody>
          <a:bodyPr wrap="square" rtlCol="0">
            <a:spAutoFit/>
          </a:bodyPr>
          <a:lstStyle/>
          <a:p>
            <a:pPr marL="576263" indent="-576263"/>
            <a:r>
              <a:rPr lang="zh-CN" altLang="en-US" dirty="0" smtClean="0"/>
              <a:t>楊堅（隋文帝）小檔案</a:t>
            </a:r>
            <a:endParaRPr lang="en-US" altLang="zh-CN" dirty="0" smtClean="0"/>
          </a:p>
          <a:p>
            <a:pPr marL="576263" indent="-576263"/>
            <a:r>
              <a:rPr lang="zh-CN" altLang="en-US" dirty="0" smtClean="0"/>
              <a:t>出生： </a:t>
            </a:r>
            <a:r>
              <a:rPr lang="en-US" altLang="zh-CN" dirty="0" smtClean="0"/>
              <a:t>541</a:t>
            </a:r>
            <a:r>
              <a:rPr lang="zh-CN" altLang="en-US" dirty="0" smtClean="0"/>
              <a:t>年</a:t>
            </a:r>
            <a:endParaRPr lang="en-US" altLang="zh-CN" dirty="0" smtClean="0"/>
          </a:p>
          <a:p>
            <a:pPr marL="576263" indent="-576263"/>
            <a:r>
              <a:rPr lang="zh-CN" altLang="en-US" dirty="0" smtClean="0"/>
              <a:t>登基：</a:t>
            </a:r>
            <a:r>
              <a:rPr lang="en-US" altLang="zh-CN" dirty="0" smtClean="0"/>
              <a:t>581</a:t>
            </a:r>
            <a:r>
              <a:rPr lang="zh-CN" altLang="en-US" dirty="0" smtClean="0"/>
              <a:t>年</a:t>
            </a:r>
            <a:endParaRPr lang="en-US" altLang="zh-CN" dirty="0" smtClean="0"/>
          </a:p>
          <a:p>
            <a:pPr marL="576263" indent="-576263"/>
            <a:r>
              <a:rPr lang="zh-CN" altLang="en-US" dirty="0" smtClean="0"/>
              <a:t>成功秘訣：本是北周丞相，掌握軍政大權，最後迫北周皇帝讓位。</a:t>
            </a:r>
            <a:endParaRPr lang="en-US" altLang="zh-CN" dirty="0" smtClean="0"/>
          </a:p>
          <a:p>
            <a:pPr marL="576263" indent="-576263"/>
            <a:r>
              <a:rPr lang="zh-CN" altLang="en-US" dirty="0"/>
              <a:t>統</a:t>
            </a:r>
            <a:r>
              <a:rPr lang="zh-CN" altLang="en-US" dirty="0" smtClean="0"/>
              <a:t>一：</a:t>
            </a:r>
            <a:r>
              <a:rPr lang="en-US" altLang="zh-CN" dirty="0" smtClean="0"/>
              <a:t>581</a:t>
            </a:r>
            <a:r>
              <a:rPr lang="zh-CN" altLang="en-US" dirty="0" smtClean="0"/>
              <a:t>年滅陳朝，中國統一。</a:t>
            </a:r>
            <a:endParaRPr lang="en-US" dirty="0"/>
          </a:p>
        </p:txBody>
      </p:sp>
      <p:sp>
        <p:nvSpPr>
          <p:cNvPr id="4" name="文字方塊 3"/>
          <p:cNvSpPr txBox="1"/>
          <p:nvPr/>
        </p:nvSpPr>
        <p:spPr>
          <a:xfrm>
            <a:off x="9204671" y="0"/>
            <a:ext cx="2954655" cy="461665"/>
          </a:xfrm>
          <a:prstGeom prst="rect">
            <a:avLst/>
          </a:prstGeom>
          <a:solidFill>
            <a:schemeClr val="accent2">
              <a:lumMod val="40000"/>
              <a:lumOff val="60000"/>
            </a:schemeClr>
          </a:solidFill>
        </p:spPr>
        <p:txBody>
          <a:bodyPr wrap="none" rtlCol="0">
            <a:spAutoFit/>
          </a:bodyPr>
          <a:lstStyle/>
          <a:p>
            <a:r>
              <a:rPr lang="zh-TW" altLang="en-US" sz="2400" b="1" dirty="0" smtClean="0">
                <a:latin typeface="微軟正黑體" panose="020B0604030504040204" pitchFamily="34" charset="-120"/>
                <a:ea typeface="微軟正黑體" panose="020B0604030504040204" pitchFamily="34" charset="-120"/>
              </a:rPr>
              <a:t>隋代修建運河的背景</a:t>
            </a:r>
            <a:endParaRPr lang="zh-HK"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888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p:bldP spid="7" grpId="0"/>
      <p:bldP spid="6" grpId="0"/>
      <p:bldP spid="8" grpId="0"/>
      <p:bldP spid="9" grpId="0"/>
      <p:bldP spid="10" grpId="0"/>
      <p:bldP spid="11"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036" y="2270345"/>
            <a:ext cx="3553738" cy="415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47319" y="454463"/>
            <a:ext cx="7924800" cy="1815882"/>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Fill in the blanks:</a:t>
            </a:r>
          </a:p>
          <a:p>
            <a:endParaRPr lang="en-US" altLang="zh-CN" sz="1600" dirty="0">
              <a:latin typeface="Times New Roman" panose="02020603050405020304" pitchFamily="18" charset="0"/>
              <a:cs typeface="Times New Roman" panose="02020603050405020304" pitchFamily="18" charset="0"/>
            </a:endParaRPr>
          </a:p>
          <a:p>
            <a:pPr algn="just"/>
            <a:r>
              <a:rPr lang="en-US" altLang="zh-CN" sz="1600" dirty="0">
                <a:latin typeface="Times New Roman" panose="02020603050405020304" pitchFamily="18" charset="0"/>
                <a:cs typeface="Times New Roman" panose="02020603050405020304" pitchFamily="18" charset="0"/>
              </a:rPr>
              <a:t>In A.D. 581, Yang Jian united China, established the </a:t>
            </a:r>
            <a:r>
              <a:rPr lang="en-US" altLang="zh-CN" sz="1600" u="sng"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Dynasty, and became Emperor Wen of the Sui Dynasty.</a:t>
            </a:r>
          </a:p>
          <a:p>
            <a:pPr algn="just"/>
            <a:endParaRPr lang="en-US"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Yang abolished two regimes in his unifying process,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 one in south was _______________; while the one in north was _______________________.</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524473" y="848951"/>
            <a:ext cx="1295400"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Sui</a:t>
            </a:r>
          </a:p>
        </p:txBody>
      </p:sp>
      <p:sp>
        <p:nvSpPr>
          <p:cNvPr id="9" name="TextBox 8"/>
          <p:cNvSpPr txBox="1"/>
          <p:nvPr/>
        </p:nvSpPr>
        <p:spPr>
          <a:xfrm>
            <a:off x="9967119" y="1676400"/>
            <a:ext cx="1812072"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the Chen Dynasty</a:t>
            </a:r>
          </a:p>
        </p:txBody>
      </p:sp>
      <p:sp>
        <p:nvSpPr>
          <p:cNvPr id="10" name="TextBox 9"/>
          <p:cNvSpPr txBox="1"/>
          <p:nvPr/>
        </p:nvSpPr>
        <p:spPr>
          <a:xfrm>
            <a:off x="6157119" y="1887086"/>
            <a:ext cx="2819400"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the Northern Zhou Dynasty</a:t>
            </a:r>
          </a:p>
        </p:txBody>
      </p:sp>
      <p:sp>
        <p:nvSpPr>
          <p:cNvPr id="11" name="TextBox 10"/>
          <p:cNvSpPr txBox="1"/>
          <p:nvPr/>
        </p:nvSpPr>
        <p:spPr>
          <a:xfrm>
            <a:off x="7280774" y="3588341"/>
            <a:ext cx="4764461" cy="1815882"/>
          </a:xfrm>
          <a:prstGeom prst="rect">
            <a:avLst/>
          </a:prstGeom>
          <a:solidFill>
            <a:schemeClr val="accent1">
              <a:lumMod val="20000"/>
              <a:lumOff val="80000"/>
            </a:schemeClr>
          </a:solidFill>
        </p:spPr>
        <p:txBody>
          <a:bodyPr wrap="square" rtlCol="0">
            <a:spAutoFit/>
          </a:bodyPr>
          <a:lstStyle/>
          <a:p>
            <a:pPr marL="576263" indent="-576263"/>
            <a:r>
              <a:rPr lang="en-US" altLang="zh-CN" sz="1400" dirty="0">
                <a:latin typeface="Times New Roman" panose="02020603050405020304" pitchFamily="18" charset="0"/>
                <a:cs typeface="Times New Roman" panose="02020603050405020304" pitchFamily="18" charset="0"/>
              </a:rPr>
              <a:t>Profile of Yang Jian (Emperor Wen of the Sui Dynasty)</a:t>
            </a:r>
          </a:p>
          <a:p>
            <a:pPr marL="576263" indent="-576263"/>
            <a:r>
              <a:rPr lang="en-US" altLang="zh-CN" sz="1400" dirty="0">
                <a:latin typeface="Times New Roman" panose="02020603050405020304" pitchFamily="18" charset="0"/>
                <a:cs typeface="Times New Roman" panose="02020603050405020304" pitchFamily="18" charset="0"/>
              </a:rPr>
              <a:t>Year of birth: A.D. 541</a:t>
            </a:r>
          </a:p>
          <a:p>
            <a:pPr marL="576263" indent="-576263"/>
            <a:r>
              <a:rPr lang="en-US" altLang="zh-CN" sz="1400" dirty="0">
                <a:latin typeface="Times New Roman" panose="02020603050405020304" pitchFamily="18" charset="0"/>
                <a:cs typeface="Times New Roman" panose="02020603050405020304" pitchFamily="18" charset="0"/>
              </a:rPr>
              <a:t>Year of enthronement: A.D. 581</a:t>
            </a:r>
          </a:p>
          <a:p>
            <a:pPr marL="576263" indent="-576263"/>
            <a:r>
              <a:rPr lang="en-US" altLang="zh-CN" sz="1400" dirty="0">
                <a:latin typeface="Times New Roman" panose="02020603050405020304" pitchFamily="18" charset="0"/>
                <a:cs typeface="Times New Roman" panose="02020603050405020304" pitchFamily="18" charset="0"/>
              </a:rPr>
              <a:t>Key to success: Became a powerful Grand Councilor of the Northern Zhou Dynasty and forced his emperor to abdicate</a:t>
            </a:r>
          </a:p>
          <a:p>
            <a:pPr marL="576263" indent="-576263"/>
            <a:r>
              <a:rPr lang="en-US" altLang="zh-CN" sz="1400" dirty="0">
                <a:latin typeface="Times New Roman" panose="02020603050405020304" pitchFamily="18" charset="0"/>
                <a:cs typeface="Times New Roman" panose="02020603050405020304" pitchFamily="18" charset="0"/>
              </a:rPr>
              <a:t>Unification process: </a:t>
            </a:r>
            <a:r>
              <a:rPr lang="en-US" altLang="zh-CN" sz="1400" dirty="0" smtClean="0">
                <a:latin typeface="Times New Roman" panose="02020603050405020304" pitchFamily="18" charset="0"/>
                <a:cs typeface="Times New Roman" panose="02020603050405020304" pitchFamily="18" charset="0"/>
              </a:rPr>
              <a:t>Conquered the </a:t>
            </a:r>
            <a:r>
              <a:rPr lang="en-US" altLang="zh-CN" sz="1400" dirty="0">
                <a:latin typeface="Times New Roman" panose="02020603050405020304" pitchFamily="18" charset="0"/>
                <a:cs typeface="Times New Roman" panose="02020603050405020304" pitchFamily="18" charset="0"/>
              </a:rPr>
              <a:t>Chen Dynasty in A.D. 581 and thus unified China</a:t>
            </a:r>
            <a:endParaRPr lang="en-US" sz="1400"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3826728" y="27033"/>
            <a:ext cx="5776119" cy="369332"/>
          </a:xfrm>
          <a:prstGeom prst="rect">
            <a:avLst/>
          </a:prstGeom>
          <a:solidFill>
            <a:schemeClr val="accent2">
              <a:lumMod val="40000"/>
              <a:lumOff val="60000"/>
            </a:schemeClr>
          </a:solidFill>
        </p:spPr>
        <p:txBody>
          <a:bodyPr wrap="square" rtlCol="0">
            <a:spAutoFit/>
          </a:bodyPr>
          <a:lstStyle/>
          <a:p>
            <a:r>
              <a:rPr lang="en-US" altLang="zh-TW" b="1" dirty="0">
                <a:latin typeface="Times New Roman" panose="02020603050405020304" pitchFamily="18" charset="0"/>
                <a:ea typeface="微軟正黑體" panose="020B0604030504040204" pitchFamily="34" charset="-120"/>
                <a:cs typeface="Times New Roman" panose="02020603050405020304" pitchFamily="18" charset="0"/>
              </a:rPr>
              <a:t>Background of Constructing Canals in the Sui Dynasty</a:t>
            </a:r>
            <a:endParaRPr lang="zh-HK" altLang="en-US"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2225"/>
            <a:ext cx="3585362" cy="670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89719" y="2514600"/>
            <a:ext cx="1143000" cy="3352800"/>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508919" y="2514600"/>
            <a:ext cx="2057400" cy="3352800"/>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89919" y="2327579"/>
            <a:ext cx="1518296"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1000" dirty="0">
                <a:solidFill>
                  <a:schemeClr val="accent4"/>
                </a:solidFill>
                <a:latin typeface="Times New Roman" panose="02020603050405020304" pitchFamily="18" charset="0"/>
                <a:cs typeface="Times New Roman" panose="02020603050405020304" pitchFamily="18" charset="0"/>
              </a:rPr>
              <a:t>The Northern Dynasties</a:t>
            </a:r>
            <a:endParaRPr lang="en-US" sz="1000" dirty="0">
              <a:solidFill>
                <a:schemeClr val="accent4"/>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1048" y="2337450"/>
            <a:ext cx="1432790"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solidFill>
                  <a:schemeClr val="accent4"/>
                </a:solidFill>
                <a:latin typeface="Times New Roman" panose="02020603050405020304" pitchFamily="18" charset="0"/>
                <a:cs typeface="Times New Roman" panose="02020603050405020304" pitchFamily="18" charset="0"/>
              </a:rPr>
              <a:t>The Southern Dynasties</a:t>
            </a:r>
          </a:p>
        </p:txBody>
      </p:sp>
      <p:sp>
        <p:nvSpPr>
          <p:cNvPr id="3" name="矩形 2"/>
          <p:cNvSpPr/>
          <p:nvPr/>
        </p:nvSpPr>
        <p:spPr>
          <a:xfrm>
            <a:off x="1813719" y="2584321"/>
            <a:ext cx="1627561" cy="3874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000" dirty="0" smtClean="0">
                <a:solidFill>
                  <a:schemeClr val="tx1"/>
                </a:solidFill>
              </a:rPr>
              <a:t>Sixteen </a:t>
            </a:r>
            <a:r>
              <a:rPr lang="en-US" altLang="zh-HK" sz="1000" dirty="0">
                <a:solidFill>
                  <a:schemeClr val="tx1"/>
                </a:solidFill>
              </a:rPr>
              <a:t>Kingdoms founded by Five Barbarian Groups</a:t>
            </a:r>
            <a:endParaRPr lang="zh-HK" altLang="en-US" sz="1000" dirty="0">
              <a:solidFill>
                <a:schemeClr val="tx1"/>
              </a:solidFill>
            </a:endParaRPr>
          </a:p>
        </p:txBody>
      </p:sp>
    </p:spTree>
    <p:extLst>
      <p:ext uri="{BB962C8B-B14F-4D97-AF65-F5344CB8AC3E}">
        <p14:creationId xmlns:p14="http://schemas.microsoft.com/office/powerpoint/2010/main" val="315931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animBg="1"/>
      <p:bldP spid="4" grpId="0" animBg="1"/>
      <p:bldP spid="17" grpId="0" animBg="1"/>
      <p:bldP spid="18" grpId="0" animBg="1"/>
      <p:bldP spid="19" grpId="0" animBg="1"/>
      <p:bldP spid="20"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836613" y="511175"/>
            <a:ext cx="104886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zh-TW" altLang="en-US" sz="4400">
                <a:solidFill>
                  <a:srgbClr val="000000"/>
                </a:solidFill>
                <a:latin typeface="標楷體" panose="03000509000000000000" pitchFamily="65" charset="-120"/>
                <a:ea typeface="標楷體" panose="03000509000000000000" pitchFamily="65" charset="-120"/>
              </a:rPr>
              <a:t>學習重點</a:t>
            </a:r>
            <a:endParaRPr lang="zh-HK" altLang="en-US" sz="4400">
              <a:latin typeface="Calibri Light" panose="020F0302020204030204" pitchFamily="34" charset="0"/>
            </a:endParaRPr>
          </a:p>
        </p:txBody>
      </p:sp>
      <p:sp>
        <p:nvSpPr>
          <p:cNvPr id="3" name="內容版面配置區 2"/>
          <p:cNvSpPr txBox="1">
            <a:spLocks/>
          </p:cNvSpPr>
          <p:nvPr/>
        </p:nvSpPr>
        <p:spPr>
          <a:xfrm>
            <a:off x="836613" y="1825625"/>
            <a:ext cx="10488612" cy="1668463"/>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fontAlgn="auto" hangingPunct="1">
              <a:spcAft>
                <a:spcPts val="0"/>
              </a:spcAft>
              <a:buFont typeface="+mj-lt"/>
              <a:buAutoNum type="arabicPeriod"/>
              <a:defRPr/>
            </a:pPr>
            <a:r>
              <a:rPr lang="zh-TW" altLang="en-US" kern="100" dirty="0" smtClean="0">
                <a:ea typeface="標楷體" panose="03000509000000000000" pitchFamily="65" charset="-120"/>
                <a:cs typeface="Times New Roman" panose="02020603050405020304" pitchFamily="18" charset="0"/>
              </a:rPr>
              <a:t>認識</a:t>
            </a:r>
            <a:r>
              <a:rPr lang="zh-TW" altLang="en-US" kern="100" dirty="0">
                <a:ea typeface="標楷體" panose="03000509000000000000" pitchFamily="65" charset="-120"/>
                <a:cs typeface="Times New Roman" panose="02020603050405020304" pitchFamily="18" charset="0"/>
              </a:rPr>
              <a:t>運河的特點</a:t>
            </a:r>
            <a:endParaRPr lang="en-US" altLang="zh-HK" kern="100" dirty="0" smtClean="0">
              <a:latin typeface="標楷體" pitchFamily="65" charset="-120"/>
              <a:ea typeface="標楷體" pitchFamily="65" charset="-120"/>
            </a:endParaRPr>
          </a:p>
        </p:txBody>
      </p:sp>
      <p:sp>
        <p:nvSpPr>
          <p:cNvPr id="4" name="內容版面配置區 2"/>
          <p:cNvSpPr txBox="1">
            <a:spLocks/>
          </p:cNvSpPr>
          <p:nvPr/>
        </p:nvSpPr>
        <p:spPr>
          <a:xfrm>
            <a:off x="836613" y="2590800"/>
            <a:ext cx="10488612" cy="847725"/>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fontAlgn="auto" hangingPunct="1">
              <a:spcAft>
                <a:spcPts val="0"/>
              </a:spcAft>
              <a:buFont typeface="+mj-lt"/>
              <a:buAutoNum type="arabicPeriod" startAt="2"/>
              <a:defRPr/>
            </a:pPr>
            <a:r>
              <a:rPr lang="zh-TW" altLang="en-US" kern="100" dirty="0" smtClean="0">
                <a:ea typeface="標楷體" panose="03000509000000000000" pitchFamily="65" charset="-120"/>
                <a:cs typeface="Times New Roman" panose="02020603050405020304" pitchFamily="18" charset="0"/>
              </a:rPr>
              <a:t>認識</a:t>
            </a:r>
            <a:r>
              <a:rPr lang="zh-TW" altLang="en-US" kern="100" dirty="0">
                <a:ea typeface="標楷體" panose="03000509000000000000" pitchFamily="65" charset="-120"/>
                <a:cs typeface="Times New Roman" panose="02020603050405020304" pitchFamily="18" charset="0"/>
              </a:rPr>
              <a:t>隋代建築運河的經過</a:t>
            </a:r>
            <a:endParaRPr lang="en-US" altLang="zh-HK" kern="100" dirty="0" smtClean="0">
              <a:latin typeface="標楷體" pitchFamily="65" charset="-120"/>
              <a:ea typeface="標楷體" pitchFamily="65" charset="-120"/>
            </a:endParaRPr>
          </a:p>
        </p:txBody>
      </p:sp>
      <p:sp>
        <p:nvSpPr>
          <p:cNvPr id="5" name="內容版面配置區 2"/>
          <p:cNvSpPr txBox="1">
            <a:spLocks/>
          </p:cNvSpPr>
          <p:nvPr/>
        </p:nvSpPr>
        <p:spPr>
          <a:xfrm>
            <a:off x="850107" y="3419475"/>
            <a:ext cx="10488612" cy="847725"/>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Aft>
                <a:spcPts val="0"/>
              </a:spcAft>
              <a:buNone/>
              <a:defRPr/>
            </a:pPr>
            <a:r>
              <a:rPr lang="en-US" altLang="zh-HK" kern="100" dirty="0" smtClean="0">
                <a:latin typeface="Times New Roman" panose="02020603050405020304" pitchFamily="18" charset="0"/>
                <a:ea typeface="標楷體" pitchFamily="65" charset="-120"/>
                <a:cs typeface="Times New Roman" panose="02020603050405020304" pitchFamily="18" charset="0"/>
              </a:rPr>
              <a:t>3. </a:t>
            </a:r>
            <a:r>
              <a:rPr lang="en-US" altLang="zh-HK" kern="100" dirty="0">
                <a:latin typeface="Times New Roman" panose="02020603050405020304" pitchFamily="18" charset="0"/>
                <a:ea typeface="標楷體" pitchFamily="65" charset="-120"/>
                <a:cs typeface="Times New Roman" panose="02020603050405020304" pitchFamily="18" charset="0"/>
              </a:rPr>
              <a:t> </a:t>
            </a:r>
            <a:r>
              <a:rPr lang="en-US" altLang="zh-HK" kern="100" dirty="0" smtClean="0">
                <a:latin typeface="Times New Roman" panose="02020603050405020304" pitchFamily="18" charset="0"/>
                <a:ea typeface="標楷體" pitchFamily="65" charset="-120"/>
                <a:cs typeface="Times New Roman" panose="02020603050405020304" pitchFamily="18" charset="0"/>
              </a:rPr>
              <a:t> </a:t>
            </a:r>
            <a:r>
              <a:rPr lang="zh-TW" altLang="en-US" kern="100" dirty="0" smtClean="0">
                <a:latin typeface="Times New Roman" panose="02020603050405020304" pitchFamily="18" charset="0"/>
                <a:ea typeface="標楷體" pitchFamily="65" charset="-120"/>
                <a:cs typeface="Times New Roman" panose="02020603050405020304" pitchFamily="18" charset="0"/>
              </a:rPr>
              <a:t>認識</a:t>
            </a:r>
            <a:r>
              <a:rPr lang="zh-TW" altLang="en-US" kern="100" dirty="0">
                <a:latin typeface="Times New Roman" panose="02020603050405020304" pitchFamily="18" charset="0"/>
                <a:ea typeface="標楷體" pitchFamily="65" charset="-120"/>
                <a:cs typeface="Times New Roman" panose="02020603050405020304" pitchFamily="18" charset="0"/>
              </a:rPr>
              <a:t>隋代建築運河的影響</a:t>
            </a:r>
            <a:endParaRPr lang="en-US" altLang="zh-HK" kern="100" dirty="0" smtClean="0">
              <a:latin typeface="標楷體" pitchFamily="65" charset="-120"/>
              <a:ea typeface="標楷體" pitchFamily="65" charset="-120"/>
            </a:endParaRPr>
          </a:p>
        </p:txBody>
      </p:sp>
    </p:spTree>
    <p:extLst>
      <p:ext uri="{BB962C8B-B14F-4D97-AF65-F5344CB8AC3E}">
        <p14:creationId xmlns:p14="http://schemas.microsoft.com/office/powerpoint/2010/main" val="741855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4564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280319" y="619278"/>
            <a:ext cx="914400" cy="369332"/>
          </a:xfrm>
          <a:prstGeom prst="rect">
            <a:avLst/>
          </a:prstGeom>
          <a:noFill/>
        </p:spPr>
        <p:txBody>
          <a:bodyPr wrap="square" rtlCol="0">
            <a:spAutoFit/>
          </a:bodyPr>
          <a:lstStyle/>
          <a:p>
            <a:r>
              <a:rPr lang="zh-CN" altLang="en-US" dirty="0" smtClean="0"/>
              <a:t>西突厥</a:t>
            </a:r>
            <a:endParaRPr lang="en-US" dirty="0"/>
          </a:p>
        </p:txBody>
      </p:sp>
      <p:pic>
        <p:nvPicPr>
          <p:cNvPr id="22"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863" y="145957"/>
            <a:ext cx="981656" cy="135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6319" y="54427"/>
            <a:ext cx="1083781" cy="149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416980" y="546750"/>
            <a:ext cx="990600" cy="369332"/>
          </a:xfrm>
          <a:prstGeom prst="rect">
            <a:avLst/>
          </a:prstGeom>
          <a:noFill/>
        </p:spPr>
        <p:txBody>
          <a:bodyPr wrap="square" rtlCol="0">
            <a:spAutoFit/>
          </a:bodyPr>
          <a:lstStyle/>
          <a:p>
            <a:r>
              <a:rPr lang="zh-CN" altLang="en-US" dirty="0" smtClean="0"/>
              <a:t>東突厥</a:t>
            </a:r>
            <a:endParaRPr lang="en-US" dirty="0"/>
          </a:p>
        </p:txBody>
      </p:sp>
      <p:pic>
        <p:nvPicPr>
          <p:cNvPr id="2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3919" y="685863"/>
            <a:ext cx="954655" cy="132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724848" y="1553462"/>
            <a:ext cx="848106" cy="369332"/>
          </a:xfrm>
          <a:prstGeom prst="rect">
            <a:avLst/>
          </a:prstGeom>
          <a:noFill/>
        </p:spPr>
        <p:txBody>
          <a:bodyPr wrap="square" rtlCol="0">
            <a:spAutoFit/>
          </a:bodyPr>
          <a:lstStyle/>
          <a:p>
            <a:r>
              <a:rPr lang="zh-CN" altLang="en-US" dirty="0" smtClean="0"/>
              <a:t>高麗</a:t>
            </a:r>
            <a:endParaRPr lang="en-US" dirty="0"/>
          </a:p>
        </p:txBody>
      </p:sp>
      <p:sp>
        <p:nvSpPr>
          <p:cNvPr id="27" name="Oval 26"/>
          <p:cNvSpPr/>
          <p:nvPr/>
        </p:nvSpPr>
        <p:spPr>
          <a:xfrm>
            <a:off x="4416980" y="3048000"/>
            <a:ext cx="804071" cy="762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176842" y="2959733"/>
            <a:ext cx="1473258" cy="170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ular Callout 28"/>
          <p:cNvSpPr/>
          <p:nvPr/>
        </p:nvSpPr>
        <p:spPr>
          <a:xfrm>
            <a:off x="8178574" y="3435423"/>
            <a:ext cx="3671660" cy="3422577"/>
          </a:xfrm>
          <a:prstGeom prst="wedgeRectCallout">
            <a:avLst>
              <a:gd name="adj1" fmla="val -149014"/>
              <a:gd name="adj2" fmla="val -2641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smtClean="0">
                <a:solidFill>
                  <a:schemeClr val="tx1"/>
                </a:solidFill>
              </a:rPr>
              <a:t>維持統一的大帝國一點也不容易，隋朝北方有三個敵人，分別是</a:t>
            </a:r>
            <a:r>
              <a:rPr lang="en-US" altLang="zh-CN" sz="2000" dirty="0" smtClean="0">
                <a:solidFill>
                  <a:schemeClr val="tx1"/>
                </a:solidFill>
              </a:rPr>
              <a:t>_____</a:t>
            </a:r>
            <a:r>
              <a:rPr lang="zh-CN" altLang="en-US" sz="2000" dirty="0" smtClean="0">
                <a:solidFill>
                  <a:schemeClr val="tx1"/>
                </a:solidFill>
              </a:rPr>
              <a:t>、</a:t>
            </a:r>
            <a:r>
              <a:rPr lang="en-US" altLang="zh-CN" sz="2000" dirty="0" smtClean="0">
                <a:solidFill>
                  <a:schemeClr val="tx1"/>
                </a:solidFill>
              </a:rPr>
              <a:t>_____</a:t>
            </a:r>
            <a:r>
              <a:rPr lang="zh-CN" altLang="en-US" sz="2000" dirty="0" smtClean="0">
                <a:solidFill>
                  <a:schemeClr val="tx1"/>
                </a:solidFill>
              </a:rPr>
              <a:t>和</a:t>
            </a:r>
            <a:r>
              <a:rPr lang="en-US" altLang="zh-CN" sz="2000" dirty="0" smtClean="0">
                <a:solidFill>
                  <a:schemeClr val="tx1"/>
                </a:solidFill>
              </a:rPr>
              <a:t>_____</a:t>
            </a:r>
            <a:r>
              <a:rPr lang="zh-CN" altLang="en-US" sz="2000" dirty="0" smtClean="0">
                <a:solidFill>
                  <a:schemeClr val="tx1"/>
                </a:solidFill>
              </a:rPr>
              <a:t>。</a:t>
            </a:r>
            <a:endParaRPr lang="en-US" altLang="zh-CN" sz="2000" dirty="0" smtClean="0">
              <a:solidFill>
                <a:schemeClr val="tx1"/>
              </a:solidFill>
            </a:endParaRPr>
          </a:p>
          <a:p>
            <a:endParaRPr lang="en-US" sz="2000" dirty="0">
              <a:solidFill>
                <a:schemeClr val="tx1"/>
              </a:solidFill>
            </a:endParaRPr>
          </a:p>
          <a:p>
            <a:r>
              <a:rPr lang="zh-CN" altLang="en-US" sz="2000" dirty="0" smtClean="0">
                <a:solidFill>
                  <a:schemeClr val="tx1"/>
                </a:solidFill>
              </a:rPr>
              <a:t>要</a:t>
            </a:r>
            <a:r>
              <a:rPr lang="zh-CN" altLang="en-US" sz="2000" dirty="0">
                <a:solidFill>
                  <a:schemeClr val="tx1"/>
                </a:solidFill>
              </a:rPr>
              <a:t>保</a:t>
            </a:r>
            <a:r>
              <a:rPr lang="zh-CN" altLang="en-US" sz="2000" dirty="0" smtClean="0">
                <a:solidFill>
                  <a:schemeClr val="tx1"/>
                </a:solidFill>
              </a:rPr>
              <a:t>護自己的帝位，我必須要在</a:t>
            </a:r>
            <a:r>
              <a:rPr lang="en-US" altLang="zh-CN" sz="2000" dirty="0" smtClean="0">
                <a:solidFill>
                  <a:schemeClr val="tx1"/>
                </a:solidFill>
              </a:rPr>
              <a:t>____ </a:t>
            </a:r>
            <a:r>
              <a:rPr lang="zh-CN" altLang="en-US" sz="2000" dirty="0" smtClean="0">
                <a:solidFill>
                  <a:schemeClr val="tx1"/>
                </a:solidFill>
              </a:rPr>
              <a:t>（隋朝首都）加強兵力</a:t>
            </a:r>
            <a:r>
              <a:rPr lang="en-US" altLang="zh-CN" sz="2000" dirty="0" smtClean="0">
                <a:solidFill>
                  <a:schemeClr val="tx1"/>
                </a:solidFill>
              </a:rPr>
              <a:t>---</a:t>
            </a:r>
            <a:r>
              <a:rPr lang="zh-CN" altLang="en-US" sz="2000" dirty="0" smtClean="0">
                <a:solidFill>
                  <a:schemeClr val="tx1"/>
                </a:solidFill>
              </a:rPr>
              <a:t>至少要</a:t>
            </a:r>
            <a:r>
              <a:rPr lang="en-US" altLang="zh-CN" sz="2000" dirty="0" smtClean="0">
                <a:solidFill>
                  <a:schemeClr val="tx1"/>
                </a:solidFill>
              </a:rPr>
              <a:t>10</a:t>
            </a:r>
            <a:r>
              <a:rPr lang="zh-CN" altLang="en-US" sz="2000" dirty="0" smtClean="0">
                <a:solidFill>
                  <a:schemeClr val="tx1"/>
                </a:solidFill>
              </a:rPr>
              <a:t>萬以上。</a:t>
            </a:r>
            <a:endParaRPr lang="en-US" altLang="zh-CN" sz="2000" dirty="0" smtClean="0">
              <a:solidFill>
                <a:schemeClr val="tx1"/>
              </a:solidFill>
            </a:endParaRPr>
          </a:p>
          <a:p>
            <a:endParaRPr lang="en-US" sz="2000" dirty="0">
              <a:solidFill>
                <a:schemeClr val="tx1"/>
              </a:solidFill>
            </a:endParaRPr>
          </a:p>
          <a:p>
            <a:r>
              <a:rPr lang="zh-CN" altLang="en-US" sz="2000" dirty="0" smtClean="0">
                <a:solidFill>
                  <a:schemeClr val="tx1"/>
                </a:solidFill>
              </a:rPr>
              <a:t>問題是：大興並非農業區域，如何可以保證駐扎軍隊</a:t>
            </a:r>
            <a:r>
              <a:rPr lang="zh-TW" altLang="en-US" sz="2000" dirty="0" smtClean="0">
                <a:solidFill>
                  <a:schemeClr val="tx1"/>
                </a:solidFill>
                <a:latin typeface="SimSun" panose="02010600030101010101" pitchFamily="2" charset="-122"/>
                <a:ea typeface="SimSun" panose="02010600030101010101" pitchFamily="2" charset="-122"/>
              </a:rPr>
              <a:t>有充足</a:t>
            </a:r>
            <a:r>
              <a:rPr lang="zh-CN" altLang="en-US" sz="2000" dirty="0" smtClean="0">
                <a:solidFill>
                  <a:schemeClr val="tx1"/>
                </a:solidFill>
              </a:rPr>
              <a:t>的糧食？</a:t>
            </a:r>
            <a:endParaRPr lang="en-US" sz="2000" dirty="0">
              <a:solidFill>
                <a:schemeClr val="tx1"/>
              </a:solidFill>
            </a:endParaRPr>
          </a:p>
        </p:txBody>
      </p:sp>
      <p:sp>
        <p:nvSpPr>
          <p:cNvPr id="30" name="TextBox 29"/>
          <p:cNvSpPr txBox="1"/>
          <p:nvPr/>
        </p:nvSpPr>
        <p:spPr>
          <a:xfrm>
            <a:off x="61119" y="6476521"/>
            <a:ext cx="3048000" cy="276999"/>
          </a:xfrm>
          <a:prstGeom prst="rect">
            <a:avLst/>
          </a:prstGeom>
          <a:noFill/>
        </p:spPr>
        <p:txBody>
          <a:bodyPr wrap="square" rtlCol="0">
            <a:spAutoFit/>
          </a:bodyPr>
          <a:lstStyle/>
          <a:p>
            <a:r>
              <a:rPr lang="zh-CN" altLang="en-US" sz="1200" dirty="0"/>
              <a:t>底</a:t>
            </a:r>
            <a:r>
              <a:rPr lang="zh-CN" altLang="en-US" sz="1200" dirty="0" smtClean="0"/>
              <a:t>圖：百度百科</a:t>
            </a:r>
            <a:r>
              <a:rPr lang="en-US" altLang="zh-CN" sz="1200" dirty="0" smtClean="0"/>
              <a:t>—</a:t>
            </a:r>
            <a:r>
              <a:rPr lang="zh-CN" altLang="en-US" sz="1200" dirty="0" smtClean="0"/>
              <a:t>隋朝圖片</a:t>
            </a:r>
            <a:endParaRPr lang="en-US" sz="1200" dirty="0"/>
          </a:p>
        </p:txBody>
      </p:sp>
      <p:sp>
        <p:nvSpPr>
          <p:cNvPr id="31" name="TextBox 30"/>
          <p:cNvSpPr txBox="1"/>
          <p:nvPr/>
        </p:nvSpPr>
        <p:spPr>
          <a:xfrm>
            <a:off x="8746171" y="4062796"/>
            <a:ext cx="762000" cy="307777"/>
          </a:xfrm>
          <a:prstGeom prst="rect">
            <a:avLst/>
          </a:prstGeom>
          <a:noFill/>
        </p:spPr>
        <p:txBody>
          <a:bodyPr wrap="square" rtlCol="0">
            <a:spAutoFit/>
          </a:bodyPr>
          <a:lstStyle/>
          <a:p>
            <a:r>
              <a:rPr lang="zh-CN" altLang="en-US" sz="1400" dirty="0" smtClean="0">
                <a:solidFill>
                  <a:srgbClr val="C00000"/>
                </a:solidFill>
              </a:rPr>
              <a:t>西突厥</a:t>
            </a:r>
            <a:endParaRPr lang="en-US" sz="1400" dirty="0">
              <a:solidFill>
                <a:srgbClr val="C00000"/>
              </a:solidFill>
            </a:endParaRPr>
          </a:p>
        </p:txBody>
      </p:sp>
      <p:sp>
        <p:nvSpPr>
          <p:cNvPr id="32" name="TextBox 31"/>
          <p:cNvSpPr txBox="1"/>
          <p:nvPr/>
        </p:nvSpPr>
        <p:spPr>
          <a:xfrm>
            <a:off x="9597553" y="4069789"/>
            <a:ext cx="762000" cy="307777"/>
          </a:xfrm>
          <a:prstGeom prst="rect">
            <a:avLst/>
          </a:prstGeom>
          <a:noFill/>
        </p:spPr>
        <p:txBody>
          <a:bodyPr wrap="square" rtlCol="0">
            <a:spAutoFit/>
          </a:bodyPr>
          <a:lstStyle/>
          <a:p>
            <a:r>
              <a:rPr lang="zh-CN" altLang="en-US" sz="1400" dirty="0" smtClean="0">
                <a:solidFill>
                  <a:srgbClr val="C00000"/>
                </a:solidFill>
              </a:rPr>
              <a:t>東突厥</a:t>
            </a:r>
            <a:endParaRPr lang="en-US" sz="1400" dirty="0">
              <a:solidFill>
                <a:srgbClr val="C00000"/>
              </a:solidFill>
            </a:endParaRPr>
          </a:p>
        </p:txBody>
      </p:sp>
      <p:sp>
        <p:nvSpPr>
          <p:cNvPr id="33" name="TextBox 32"/>
          <p:cNvSpPr txBox="1"/>
          <p:nvPr/>
        </p:nvSpPr>
        <p:spPr>
          <a:xfrm>
            <a:off x="10634241" y="4094035"/>
            <a:ext cx="617611" cy="307777"/>
          </a:xfrm>
          <a:prstGeom prst="rect">
            <a:avLst/>
          </a:prstGeom>
          <a:noFill/>
        </p:spPr>
        <p:txBody>
          <a:bodyPr wrap="square" rtlCol="0">
            <a:spAutoFit/>
          </a:bodyPr>
          <a:lstStyle/>
          <a:p>
            <a:r>
              <a:rPr lang="zh-CN" altLang="en-US" sz="1400" dirty="0" smtClean="0">
                <a:solidFill>
                  <a:srgbClr val="C00000"/>
                </a:solidFill>
              </a:rPr>
              <a:t>高麗</a:t>
            </a:r>
            <a:endParaRPr lang="en-US" sz="1400" dirty="0">
              <a:solidFill>
                <a:srgbClr val="C00000"/>
              </a:solidFill>
            </a:endParaRPr>
          </a:p>
        </p:txBody>
      </p:sp>
      <p:sp>
        <p:nvSpPr>
          <p:cNvPr id="34" name="TextBox 33"/>
          <p:cNvSpPr txBox="1"/>
          <p:nvPr/>
        </p:nvSpPr>
        <p:spPr>
          <a:xfrm>
            <a:off x="8485891" y="4997946"/>
            <a:ext cx="609600" cy="307777"/>
          </a:xfrm>
          <a:prstGeom prst="rect">
            <a:avLst/>
          </a:prstGeom>
          <a:noFill/>
        </p:spPr>
        <p:txBody>
          <a:bodyPr wrap="square" rtlCol="0">
            <a:spAutoFit/>
          </a:bodyPr>
          <a:lstStyle/>
          <a:p>
            <a:r>
              <a:rPr lang="zh-CN" altLang="en-US" sz="1400" dirty="0" smtClean="0">
                <a:solidFill>
                  <a:srgbClr val="C00000"/>
                </a:solidFill>
              </a:rPr>
              <a:t>大興</a:t>
            </a:r>
            <a:endParaRPr lang="en-US" sz="1400" dirty="0">
              <a:solidFill>
                <a:srgbClr val="C00000"/>
              </a:solidFill>
            </a:endParaRPr>
          </a:p>
        </p:txBody>
      </p:sp>
      <p:sp>
        <p:nvSpPr>
          <p:cNvPr id="17" name="文字方塊 16"/>
          <p:cNvSpPr txBox="1"/>
          <p:nvPr/>
        </p:nvSpPr>
        <p:spPr>
          <a:xfrm>
            <a:off x="9222739" y="0"/>
            <a:ext cx="2954655" cy="461665"/>
          </a:xfrm>
          <a:prstGeom prst="rect">
            <a:avLst/>
          </a:prstGeom>
          <a:solidFill>
            <a:schemeClr val="accent2">
              <a:lumMod val="40000"/>
              <a:lumOff val="60000"/>
            </a:schemeClr>
          </a:solidFill>
        </p:spPr>
        <p:txBody>
          <a:bodyPr wrap="none" rtlCol="0">
            <a:spAutoFit/>
          </a:bodyPr>
          <a:lstStyle/>
          <a:p>
            <a:r>
              <a:rPr lang="zh-TW" altLang="en-US" sz="2400" b="1" dirty="0" smtClean="0">
                <a:latin typeface="微軟正黑體" panose="020B0604030504040204" pitchFamily="34" charset="-120"/>
                <a:ea typeface="微軟正黑體" panose="020B0604030504040204" pitchFamily="34" charset="-120"/>
              </a:rPr>
              <a:t>隋代修建運河的背景</a:t>
            </a:r>
            <a:endParaRPr lang="zh-HK"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8688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6" grpId="0"/>
      <p:bldP spid="27" grpId="0" animBg="1"/>
      <p:bldP spid="29" grpId="0" animBg="1"/>
      <p:bldP spid="30" grpId="0"/>
      <p:bldP spid="31" grpId="0"/>
      <p:bldP spid="32" grpId="0"/>
      <p:bldP spid="33" grpId="0"/>
      <p:bldP spid="34" grpId="0"/>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789264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ular Callout 19"/>
          <p:cNvSpPr/>
          <p:nvPr/>
        </p:nvSpPr>
        <p:spPr>
          <a:xfrm>
            <a:off x="8205481" y="1747927"/>
            <a:ext cx="3671660" cy="5005593"/>
          </a:xfrm>
          <a:prstGeom prst="wedgeRectCallout">
            <a:avLst>
              <a:gd name="adj1" fmla="val -132497"/>
              <a:gd name="adj2" fmla="val -1752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Times New Roman" panose="02020603050405020304" pitchFamily="18" charset="0"/>
                <a:cs typeface="Times New Roman" panose="02020603050405020304" pitchFamily="18" charset="0"/>
              </a:rPr>
              <a:t>It is hard to maintain a united empire under the threats from ___________, ___________and _____ on the northern side of the Sui Dynasty.</a:t>
            </a:r>
          </a:p>
          <a:p>
            <a:endParaRPr lang="en-US" sz="2000" dirty="0">
              <a:solidFill>
                <a:schemeClr val="tx1"/>
              </a:solidFill>
              <a:latin typeface="Times New Roman" panose="02020603050405020304" pitchFamily="18" charset="0"/>
              <a:cs typeface="Times New Roman" panose="02020603050405020304" pitchFamily="18" charset="0"/>
            </a:endParaRPr>
          </a:p>
          <a:p>
            <a:r>
              <a:rPr lang="en-US" altLang="zh-CN" sz="2000" dirty="0">
                <a:solidFill>
                  <a:schemeClr val="tx1"/>
                </a:solidFill>
                <a:latin typeface="Times New Roman" panose="02020603050405020304" pitchFamily="18" charset="0"/>
                <a:cs typeface="Times New Roman" panose="02020603050405020304" pitchFamily="18" charset="0"/>
              </a:rPr>
              <a:t>I must garrison more troops—at least 100,000 soldiers in ______ (capital of the Sui Dynasty) to prolong my rule.</a:t>
            </a:r>
          </a:p>
          <a:p>
            <a:endParaRPr lang="en-US" altLang="zh-CN"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How should I ensure sufficient crop supplies to the garrison troops even though </a:t>
            </a:r>
            <a:r>
              <a:rPr lang="en-US" sz="2000" dirty="0" err="1" smtClean="0">
                <a:solidFill>
                  <a:schemeClr val="tx1"/>
                </a:solidFill>
                <a:latin typeface="Times New Roman" panose="02020603050405020304" pitchFamily="18" charset="0"/>
                <a:cs typeface="Times New Roman" panose="02020603050405020304" pitchFamily="18" charset="0"/>
              </a:rPr>
              <a:t>Da’xing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is not an agricultural area?</a:t>
            </a:r>
          </a:p>
        </p:txBody>
      </p:sp>
      <p:pic>
        <p:nvPicPr>
          <p:cNvPr id="32"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863" y="145957"/>
            <a:ext cx="981656" cy="135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04119" y="596005"/>
            <a:ext cx="2008172"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Western </a:t>
            </a:r>
            <a:r>
              <a:rPr lang="en-US" dirty="0">
                <a:latin typeface="Times New Roman" panose="02020603050405020304" pitchFamily="18" charset="0"/>
                <a:cs typeface="Times New Roman" panose="02020603050405020304" pitchFamily="18" charset="0"/>
              </a:rPr>
              <a:t>Turks</a:t>
            </a:r>
          </a:p>
        </p:txBody>
      </p:sp>
      <p:pic>
        <p:nvPicPr>
          <p:cNvPr id="3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6319" y="54427"/>
            <a:ext cx="1083781" cy="149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4416979" y="546750"/>
            <a:ext cx="1968739"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Eastern </a:t>
            </a:r>
            <a:r>
              <a:rPr lang="en-US" dirty="0">
                <a:latin typeface="Times New Roman" panose="02020603050405020304" pitchFamily="18" charset="0"/>
                <a:cs typeface="Times New Roman" panose="02020603050405020304" pitchFamily="18" charset="0"/>
              </a:rPr>
              <a:t>Turks</a:t>
            </a:r>
          </a:p>
        </p:txBody>
      </p:sp>
      <p:pic>
        <p:nvPicPr>
          <p:cNvPr id="3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3919" y="685863"/>
            <a:ext cx="954655" cy="132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7953653" y="1063200"/>
            <a:ext cx="92959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Goryeo</a:t>
            </a:r>
            <a:endParaRPr lang="en-US"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8236939" y="2569516"/>
            <a:ext cx="1530576" cy="307777"/>
          </a:xfrm>
          <a:prstGeom prst="rect">
            <a:avLst/>
          </a:prstGeom>
          <a:noFill/>
        </p:spPr>
        <p:txBody>
          <a:bodyPr wrap="square" rtlCol="0">
            <a:spAutoFit/>
          </a:bodyPr>
          <a:lstStyle/>
          <a:p>
            <a:r>
              <a:rPr lang="en-US" altLang="zh-CN" sz="1400" dirty="0">
                <a:solidFill>
                  <a:srgbClr val="C00000"/>
                </a:solidFill>
                <a:latin typeface="Times New Roman" panose="02020603050405020304" pitchFamily="18" charset="0"/>
                <a:cs typeface="Times New Roman" panose="02020603050405020304" pitchFamily="18" charset="0"/>
              </a:rPr>
              <a:t>the Western Turks</a:t>
            </a:r>
            <a:endParaRPr lang="en-US" sz="1400" dirty="0">
              <a:solidFill>
                <a:srgbClr val="C00000"/>
              </a:solidFill>
              <a:latin typeface="Times New Roman" panose="02020603050405020304" pitchFamily="18" charset="0"/>
              <a:cs typeface="Times New Roman" panose="02020603050405020304" pitchFamily="18" charset="0"/>
            </a:endParaRPr>
          </a:p>
        </p:txBody>
      </p:sp>
      <p:sp>
        <p:nvSpPr>
          <p:cNvPr id="41" name="TextBox 30">
            <a:extLst>
              <a:ext uri="{FF2B5EF4-FFF2-40B4-BE49-F238E27FC236}">
                <a16:creationId xmlns:a16="http://schemas.microsoft.com/office/drawing/2014/main" id="{56EB7636-15F8-8E47-8537-5276B7A0B3B4}"/>
              </a:ext>
            </a:extLst>
          </p:cNvPr>
          <p:cNvSpPr txBox="1"/>
          <p:nvPr/>
        </p:nvSpPr>
        <p:spPr>
          <a:xfrm>
            <a:off x="9801861" y="2586334"/>
            <a:ext cx="1530576" cy="307777"/>
          </a:xfrm>
          <a:prstGeom prst="rect">
            <a:avLst/>
          </a:prstGeom>
          <a:noFill/>
        </p:spPr>
        <p:txBody>
          <a:bodyPr wrap="square" rtlCol="0">
            <a:spAutoFit/>
          </a:bodyPr>
          <a:lstStyle/>
          <a:p>
            <a:r>
              <a:rPr lang="en-US" altLang="zh-CN" sz="1400" dirty="0">
                <a:solidFill>
                  <a:srgbClr val="C00000"/>
                </a:solidFill>
                <a:latin typeface="Times New Roman" panose="02020603050405020304" pitchFamily="18" charset="0"/>
                <a:cs typeface="Times New Roman" panose="02020603050405020304" pitchFamily="18" charset="0"/>
              </a:rPr>
              <a:t>the Eastern Turks</a:t>
            </a:r>
            <a:endParaRPr lang="en-US" sz="1400" dirty="0">
              <a:solidFill>
                <a:srgbClr val="C0000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8236939" y="2892623"/>
            <a:ext cx="766297" cy="307777"/>
          </a:xfrm>
          <a:prstGeom prst="rect">
            <a:avLst/>
          </a:prstGeom>
          <a:noFill/>
        </p:spPr>
        <p:txBody>
          <a:bodyPr wrap="square" rtlCol="0">
            <a:spAutoFit/>
          </a:bodyPr>
          <a:lstStyle/>
          <a:p>
            <a:r>
              <a:rPr lang="en-US" altLang="zh-CN" sz="1400" dirty="0" err="1" smtClean="0">
                <a:solidFill>
                  <a:srgbClr val="C00000"/>
                </a:solidFill>
                <a:latin typeface="Times New Roman" panose="02020603050405020304" pitchFamily="18" charset="0"/>
                <a:cs typeface="Times New Roman" panose="02020603050405020304" pitchFamily="18" charset="0"/>
              </a:rPr>
              <a:t>Goryeo</a:t>
            </a:r>
            <a:endParaRPr lang="en-US" sz="1400" dirty="0">
              <a:solidFill>
                <a:srgbClr val="C00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10907376" y="4110477"/>
            <a:ext cx="850121" cy="307777"/>
          </a:xfrm>
          <a:prstGeom prst="rect">
            <a:avLst/>
          </a:prstGeom>
          <a:noFill/>
        </p:spPr>
        <p:txBody>
          <a:bodyPr wrap="square" rtlCol="0">
            <a:spAutoFit/>
          </a:bodyPr>
          <a:lstStyle/>
          <a:p>
            <a:r>
              <a:rPr lang="en-US" altLang="zh-CN" sz="1400" dirty="0" err="1" smtClean="0">
                <a:solidFill>
                  <a:srgbClr val="C00000"/>
                </a:solidFill>
                <a:latin typeface="Times New Roman" panose="02020603050405020304" pitchFamily="18" charset="0"/>
                <a:cs typeface="Times New Roman" panose="02020603050405020304" pitchFamily="18" charset="0"/>
              </a:rPr>
              <a:t>Da’xing</a:t>
            </a:r>
            <a:endParaRPr lang="en-US" sz="1400" dirty="0">
              <a:solidFill>
                <a:srgbClr val="C00000"/>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61119" y="6476521"/>
            <a:ext cx="3048000"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Base map</a:t>
            </a:r>
            <a:r>
              <a:rPr lang="zh-CN" altLang="en-US" sz="1200" dirty="0">
                <a:latin typeface="Times New Roman" panose="02020603050405020304" pitchFamily="18" charset="0"/>
                <a:cs typeface="Times New Roman" panose="02020603050405020304" pitchFamily="18" charset="0"/>
              </a:rPr>
              <a:t>：</a:t>
            </a:r>
            <a:r>
              <a:rPr lang="zh-CN" altLang="en-US" sz="1200" dirty="0"/>
              <a:t>百度百科</a:t>
            </a:r>
            <a:r>
              <a:rPr lang="en-US" altLang="zh-CN" sz="1200" dirty="0"/>
              <a:t>—</a:t>
            </a:r>
            <a:r>
              <a:rPr lang="zh-CN" altLang="en-US" sz="1200" dirty="0"/>
              <a:t>隋朝圖片</a:t>
            </a:r>
            <a:endParaRPr lang="en-US" sz="1200" dirty="0"/>
          </a:p>
        </p:txBody>
      </p:sp>
      <p:sp>
        <p:nvSpPr>
          <p:cNvPr id="15" name="文字方塊 14"/>
          <p:cNvSpPr txBox="1"/>
          <p:nvPr/>
        </p:nvSpPr>
        <p:spPr>
          <a:xfrm>
            <a:off x="6538119" y="0"/>
            <a:ext cx="5639275" cy="369332"/>
          </a:xfrm>
          <a:prstGeom prst="rect">
            <a:avLst/>
          </a:prstGeom>
          <a:solidFill>
            <a:schemeClr val="accent2">
              <a:lumMod val="40000"/>
              <a:lumOff val="60000"/>
            </a:schemeClr>
          </a:solidFill>
        </p:spPr>
        <p:txBody>
          <a:bodyPr wrap="square" rtlCol="0">
            <a:spAutoFit/>
          </a:bodyPr>
          <a:lstStyle/>
          <a:p>
            <a:pPr lvl="0"/>
            <a:r>
              <a:rPr lang="en-US" altLang="zh-TW" b="1" dirty="0">
                <a:latin typeface="Times New Roman" panose="02020603050405020304" pitchFamily="18" charset="0"/>
                <a:ea typeface="微軟正黑體" panose="020B0604030504040204" pitchFamily="34" charset="-120"/>
                <a:cs typeface="Times New Roman" panose="02020603050405020304" pitchFamily="18" charset="0"/>
              </a:rPr>
              <a:t>Background of Constructing Canals in the Sui Dynasty</a:t>
            </a:r>
            <a:endParaRPr lang="zh-HK" altLang="en-US"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588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p:bldP spid="37" grpId="0"/>
      <p:bldP spid="39" grpId="0"/>
      <p:bldP spid="40" grpId="0"/>
      <p:bldP spid="41" grpId="0"/>
      <p:bldP spid="42" grpId="0"/>
      <p:bldP spid="43" grpId="0"/>
      <p:bldP spid="4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 y="0"/>
            <a:ext cx="8430491" cy="683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416980" y="3048000"/>
            <a:ext cx="804071" cy="762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614319" y="3609894"/>
            <a:ext cx="804071" cy="762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41600" y="2418357"/>
            <a:ext cx="369332" cy="714294"/>
          </a:xfrm>
          <a:prstGeom prst="rect">
            <a:avLst/>
          </a:prstGeom>
        </p:spPr>
        <p:style>
          <a:lnRef idx="1">
            <a:schemeClr val="accent3"/>
          </a:lnRef>
          <a:fillRef idx="2">
            <a:schemeClr val="accent3"/>
          </a:fillRef>
          <a:effectRef idx="1">
            <a:schemeClr val="accent3"/>
          </a:effectRef>
          <a:fontRef idx="minor">
            <a:schemeClr val="dk1"/>
          </a:fontRef>
        </p:style>
        <p:txBody>
          <a:bodyPr vert="eaVert" wrap="square" rtlCol="0">
            <a:spAutoFit/>
          </a:bodyPr>
          <a:lstStyle/>
          <a:p>
            <a:r>
              <a:rPr lang="zh-CN" altLang="en-US" sz="1200" dirty="0" smtClean="0"/>
              <a:t>政治中心</a:t>
            </a:r>
            <a:endParaRPr lang="en-US" sz="1200" dirty="0"/>
          </a:p>
        </p:txBody>
      </p:sp>
      <p:sp>
        <p:nvSpPr>
          <p:cNvPr id="6" name="TextBox 5"/>
          <p:cNvSpPr txBox="1"/>
          <p:nvPr/>
        </p:nvSpPr>
        <p:spPr>
          <a:xfrm>
            <a:off x="7233724" y="3095706"/>
            <a:ext cx="369332" cy="714294"/>
          </a:xfrm>
          <a:prstGeom prst="rect">
            <a:avLst/>
          </a:prstGeom>
        </p:spPr>
        <p:style>
          <a:lnRef idx="1">
            <a:schemeClr val="accent3"/>
          </a:lnRef>
          <a:fillRef idx="2">
            <a:schemeClr val="accent3"/>
          </a:fillRef>
          <a:effectRef idx="1">
            <a:schemeClr val="accent3"/>
          </a:effectRef>
          <a:fontRef idx="minor">
            <a:schemeClr val="dk1"/>
          </a:fontRef>
        </p:style>
        <p:txBody>
          <a:bodyPr vert="eaVert" wrap="square" rtlCol="0">
            <a:spAutoFit/>
          </a:bodyPr>
          <a:lstStyle/>
          <a:p>
            <a:r>
              <a:rPr lang="zh-CN" altLang="en-US" sz="1200" dirty="0" smtClean="0"/>
              <a:t>農業區域</a:t>
            </a:r>
            <a:endParaRPr lang="en-US" sz="1200" dirty="0"/>
          </a:p>
        </p:txBody>
      </p:sp>
      <p:sp>
        <p:nvSpPr>
          <p:cNvPr id="7" name="TextBox 6"/>
          <p:cNvSpPr txBox="1"/>
          <p:nvPr/>
        </p:nvSpPr>
        <p:spPr>
          <a:xfrm>
            <a:off x="8671719" y="2440507"/>
            <a:ext cx="2971800" cy="923330"/>
          </a:xfrm>
          <a:prstGeom prst="rect">
            <a:avLst/>
          </a:prstGeom>
          <a:noFill/>
          <a:ln>
            <a:solidFill>
              <a:schemeClr val="tx1"/>
            </a:solidFill>
          </a:ln>
        </p:spPr>
        <p:txBody>
          <a:bodyPr wrap="square" rtlCol="0">
            <a:spAutoFit/>
          </a:bodyPr>
          <a:lstStyle/>
          <a:p>
            <a:r>
              <a:rPr lang="zh-CN" altLang="en-US" dirty="0"/>
              <a:t>長江以南，俗稱</a:t>
            </a:r>
            <a:r>
              <a:rPr lang="zh-CN" altLang="en-US" dirty="0" smtClean="0"/>
              <a:t>「江南」，是農業富庶區域，餘杭是其中的大城市。</a:t>
            </a:r>
            <a:endParaRPr lang="en-US" altLang="zh-CN" dirty="0" smtClean="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4719" y="4011122"/>
            <a:ext cx="2217987" cy="259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8727473" y="3680713"/>
            <a:ext cx="1371600" cy="954107"/>
          </a:xfrm>
          <a:prstGeom prst="rect">
            <a:avLst/>
          </a:prstGeom>
        </p:spPr>
        <p:txBody>
          <a:bodyPr wrap="square">
            <a:spAutoFit/>
          </a:bodyPr>
          <a:lstStyle/>
          <a:p>
            <a:r>
              <a:rPr lang="zh-TW" altLang="en-US" sz="1400" dirty="0" smtClean="0">
                <a:latin typeface="SimSun" panose="02010600030101010101" pitchFamily="2" charset="-122"/>
                <a:ea typeface="SimSun" panose="02010600030101010101" pitchFamily="2" charset="-122"/>
              </a:rPr>
              <a:t>要</a:t>
            </a:r>
            <a:r>
              <a:rPr lang="zh-CN" altLang="en-US" sz="1400" dirty="0"/>
              <a:t>想個辦法，把江南生產的穀物運送到大興去養</a:t>
            </a:r>
            <a:r>
              <a:rPr lang="zh-CN" altLang="en-US" sz="1400" dirty="0" smtClean="0"/>
              <a:t>兵。</a:t>
            </a:r>
            <a:endParaRPr lang="en-US" altLang="zh-HK" sz="1400" dirty="0"/>
          </a:p>
        </p:txBody>
      </p:sp>
      <p:sp>
        <p:nvSpPr>
          <p:cNvPr id="10" name="橢圓形圖說文字 9"/>
          <p:cNvSpPr/>
          <p:nvPr/>
        </p:nvSpPr>
        <p:spPr>
          <a:xfrm rot="18156636">
            <a:off x="8508348" y="3457574"/>
            <a:ext cx="1711928" cy="1615831"/>
          </a:xfrm>
          <a:prstGeom prst="wedgeEllipseCallout">
            <a:avLst>
              <a:gd name="adj1" fmla="val 6075"/>
              <a:gd name="adj2" fmla="val 66443"/>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文字方塊 10"/>
          <p:cNvSpPr txBox="1"/>
          <p:nvPr/>
        </p:nvSpPr>
        <p:spPr>
          <a:xfrm>
            <a:off x="9207183" y="0"/>
            <a:ext cx="2954655" cy="461665"/>
          </a:xfrm>
          <a:prstGeom prst="rect">
            <a:avLst/>
          </a:prstGeom>
          <a:solidFill>
            <a:schemeClr val="accent2">
              <a:lumMod val="40000"/>
              <a:lumOff val="60000"/>
            </a:schemeClr>
          </a:solidFill>
        </p:spPr>
        <p:txBody>
          <a:bodyPr wrap="none" rtlCol="0">
            <a:spAutoFit/>
          </a:bodyPr>
          <a:lstStyle/>
          <a:p>
            <a:r>
              <a:rPr lang="zh-TW" altLang="en-US" sz="2400" b="1" dirty="0" smtClean="0">
                <a:latin typeface="微軟正黑體" panose="020B0604030504040204" pitchFamily="34" charset="-120"/>
                <a:ea typeface="微軟正黑體" panose="020B0604030504040204" pitchFamily="34" charset="-120"/>
              </a:rPr>
              <a:t>隋代修建運河的背景</a:t>
            </a:r>
            <a:endParaRPr lang="zh-HK"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43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64178" y="1733061"/>
            <a:ext cx="2971800" cy="1477328"/>
          </a:xfrm>
          <a:prstGeom prst="rect">
            <a:avLst/>
          </a:prstGeom>
          <a:noFill/>
          <a:ln>
            <a:solidFill>
              <a:schemeClr val="tx1"/>
            </a:solidFill>
          </a:ln>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southern part of </a:t>
            </a:r>
            <a:r>
              <a:rPr lang="en-US" altLang="zh-CN" dirty="0" smtClean="0">
                <a:latin typeface="Times New Roman" panose="02020603050405020304" pitchFamily="18" charset="0"/>
                <a:cs typeface="Times New Roman" panose="02020603050405020304" pitchFamily="18" charset="0"/>
              </a:rPr>
              <a:t>the Yangzi River Delta, </a:t>
            </a:r>
            <a:r>
              <a:rPr lang="en-US" altLang="zh-CN" dirty="0">
                <a:latin typeface="Times New Roman" panose="02020603050405020304" pitchFamily="18" charset="0"/>
                <a:cs typeface="Times New Roman" panose="02020603050405020304" pitchFamily="18" charset="0"/>
              </a:rPr>
              <a:t>known as Jiangnan, was an affluent agricultural area. </a:t>
            </a:r>
            <a:r>
              <a:rPr lang="en-US" altLang="zh-CN" dirty="0" err="1">
                <a:latin typeface="Times New Roman" panose="02020603050405020304" pitchFamily="18" charset="0"/>
                <a:cs typeface="Times New Roman" panose="02020603050405020304" pitchFamily="18" charset="0"/>
              </a:rPr>
              <a:t>Yuhang</a:t>
            </a:r>
            <a:r>
              <a:rPr lang="en-US" altLang="zh-CN" dirty="0">
                <a:latin typeface="Times New Roman" panose="02020603050405020304" pitchFamily="18" charset="0"/>
                <a:cs typeface="Times New Roman" panose="02020603050405020304" pitchFamily="18" charset="0"/>
              </a:rPr>
              <a:t> was one of the major cities.</a:t>
            </a: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6658" y="4112453"/>
            <a:ext cx="2201407" cy="257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8528527" y="3858655"/>
            <a:ext cx="1797559" cy="1169551"/>
          </a:xfrm>
          <a:prstGeom prst="rect">
            <a:avLst/>
          </a:prstGeom>
        </p:spPr>
        <p:txBody>
          <a:bodyPr wrap="square">
            <a:spAutoFit/>
          </a:bodyPr>
          <a:lstStyle/>
          <a:p>
            <a:r>
              <a:rPr lang="en-US" altLang="zh-HK" sz="1400" dirty="0">
                <a:latin typeface="Times New Roman" panose="02020603050405020304" pitchFamily="18" charset="0"/>
                <a:cs typeface="Times New Roman" panose="02020603050405020304" pitchFamily="18" charset="0"/>
              </a:rPr>
              <a:t>We have to think of a way to transport grains from Jiangnan to </a:t>
            </a:r>
            <a:r>
              <a:rPr lang="en-US" altLang="zh-HK" sz="1400" dirty="0" err="1" smtClean="0">
                <a:latin typeface="Times New Roman" panose="02020603050405020304" pitchFamily="18" charset="0"/>
                <a:cs typeface="Times New Roman" panose="02020603050405020304" pitchFamily="18" charset="0"/>
              </a:rPr>
              <a:t>Da’xing</a:t>
            </a:r>
            <a:r>
              <a:rPr lang="en-US" altLang="zh-HK" sz="1400" dirty="0" smtClean="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to maintain the army.</a:t>
            </a:r>
          </a:p>
        </p:txBody>
      </p:sp>
      <p:sp>
        <p:nvSpPr>
          <p:cNvPr id="10" name="橢圓形圖說文字 9"/>
          <p:cNvSpPr/>
          <p:nvPr/>
        </p:nvSpPr>
        <p:spPr>
          <a:xfrm rot="18156636">
            <a:off x="8438254" y="3420930"/>
            <a:ext cx="1967855" cy="2045002"/>
          </a:xfrm>
          <a:prstGeom prst="wedgeEllipseCallout">
            <a:avLst>
              <a:gd name="adj1" fmla="val 6075"/>
              <a:gd name="adj2" fmla="val 66443"/>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399"/>
            <a:ext cx="8054749" cy="65322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p:nvPr/>
        </p:nvSpPr>
        <p:spPr>
          <a:xfrm>
            <a:off x="4416980" y="3048000"/>
            <a:ext cx="804071" cy="762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68576" y="3544377"/>
            <a:ext cx="804071" cy="76200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6200000">
            <a:off x="4634348" y="2309456"/>
            <a:ext cx="369332" cy="1107755"/>
          </a:xfrm>
          <a:prstGeom prst="rect">
            <a:avLst/>
          </a:prstGeom>
        </p:spPr>
        <p:style>
          <a:lnRef idx="1">
            <a:schemeClr val="accent3"/>
          </a:lnRef>
          <a:fillRef idx="2">
            <a:schemeClr val="accent3"/>
          </a:fillRef>
          <a:effectRef idx="1">
            <a:schemeClr val="accent3"/>
          </a:effectRef>
          <a:fontRef idx="minor">
            <a:schemeClr val="dk1"/>
          </a:fontRef>
        </p:style>
        <p:txBody>
          <a:bodyPr vert="eaVert" wrap="square" rtlCol="0">
            <a:spAutoFit/>
          </a:bodyPr>
          <a:lstStyle/>
          <a:p>
            <a:r>
              <a:rPr lang="en-US" sz="1200" dirty="0">
                <a:latin typeface="Times New Roman" panose="02020603050405020304" pitchFamily="18" charset="0"/>
                <a:cs typeface="Times New Roman" panose="02020603050405020304" pitchFamily="18" charset="0"/>
              </a:rPr>
              <a:t>Political </a:t>
            </a:r>
            <a:r>
              <a:rPr lang="en-US" sz="1200" dirty="0" err="1">
                <a:latin typeface="Times New Roman" panose="02020603050405020304" pitchFamily="18" charset="0"/>
                <a:cs typeface="Times New Roman" panose="02020603050405020304" pitchFamily="18" charset="0"/>
              </a:rPr>
              <a:t>centre</a:t>
            </a:r>
            <a:endParaRPr lang="en-US" sz="1200" dirty="0">
              <a:latin typeface="Times New Roman" panose="02020603050405020304" pitchFamily="18" charset="0"/>
              <a:cs typeface="Times New Roman" panose="02020603050405020304" pitchFamily="18" charset="0"/>
            </a:endParaRPr>
          </a:p>
        </p:txBody>
      </p:sp>
      <p:sp>
        <p:nvSpPr>
          <p:cNvPr id="18" name="TextBox 17"/>
          <p:cNvSpPr txBox="1"/>
          <p:nvPr/>
        </p:nvSpPr>
        <p:spPr>
          <a:xfrm rot="16200000">
            <a:off x="7084632" y="2941453"/>
            <a:ext cx="369332" cy="1161218"/>
          </a:xfrm>
          <a:prstGeom prst="rect">
            <a:avLst/>
          </a:prstGeom>
        </p:spPr>
        <p:style>
          <a:lnRef idx="1">
            <a:schemeClr val="accent3"/>
          </a:lnRef>
          <a:fillRef idx="2">
            <a:schemeClr val="accent3"/>
          </a:fillRef>
          <a:effectRef idx="1">
            <a:schemeClr val="accent3"/>
          </a:effectRef>
          <a:fontRef idx="minor">
            <a:schemeClr val="dk1"/>
          </a:fontRef>
        </p:style>
        <p:txBody>
          <a:bodyPr vert="eaVert" wrap="square" rtlCol="0">
            <a:spAutoFit/>
          </a:bodyPr>
          <a:lstStyle/>
          <a:p>
            <a:r>
              <a:rPr lang="en-US" altLang="zh-CN" sz="1200" dirty="0">
                <a:latin typeface="Times New Roman" panose="02020603050405020304" pitchFamily="18" charset="0"/>
                <a:cs typeface="Times New Roman" panose="02020603050405020304" pitchFamily="18" charset="0"/>
              </a:rPr>
              <a:t>Agricultural area</a:t>
            </a:r>
            <a:endParaRPr lang="en-US" sz="1200"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6538119" y="0"/>
            <a:ext cx="5639275" cy="369332"/>
          </a:xfrm>
          <a:prstGeom prst="rect">
            <a:avLst/>
          </a:prstGeom>
          <a:solidFill>
            <a:schemeClr val="accent2">
              <a:lumMod val="40000"/>
              <a:lumOff val="60000"/>
            </a:schemeClr>
          </a:solidFill>
        </p:spPr>
        <p:txBody>
          <a:bodyPr wrap="square" rtlCol="0">
            <a:spAutoFit/>
          </a:bodyPr>
          <a:lstStyle/>
          <a:p>
            <a:pPr lvl="0"/>
            <a:r>
              <a:rPr lang="en-US" altLang="zh-TW" b="1" dirty="0">
                <a:latin typeface="Times New Roman" panose="02020603050405020304" pitchFamily="18" charset="0"/>
                <a:ea typeface="微軟正黑體" panose="020B0604030504040204" pitchFamily="34" charset="-120"/>
                <a:cs typeface="Times New Roman" panose="02020603050405020304" pitchFamily="18" charset="0"/>
              </a:rPr>
              <a:t>Background of Constructing Canals in the Sui Dynasty</a:t>
            </a:r>
            <a:endParaRPr lang="zh-HK" altLang="en-US"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0686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5" grpId="0" animBg="1"/>
      <p:bldP spid="16" grpId="0" animBg="1"/>
      <p:bldP spid="17" grpId="0" animBg="1"/>
      <p:bldP spid="18"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85"/>
            <a:ext cx="4533213"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修建運河的考慮：</a:t>
            </a:r>
            <a:r>
              <a:rPr lang="zh-CN" altLang="en-US" sz="2400" b="1" dirty="0" smtClean="0">
                <a:latin typeface="微軟正黑體" panose="020B0604030504040204" pitchFamily="34" charset="-120"/>
                <a:ea typeface="微軟正黑體" panose="020B0604030504040204" pitchFamily="34" charset="-120"/>
              </a:rPr>
              <a:t>運輸工具比拼</a:t>
            </a:r>
            <a:endParaRPr lang="en-US" sz="2400" b="1" dirty="0">
              <a:latin typeface="微軟正黑體" panose="020B0604030504040204" pitchFamily="34" charset="-120"/>
              <a:ea typeface="微軟正黑體" panose="020B0604030504040204" pitchFamily="34" charset="-120"/>
            </a:endParaRPr>
          </a:p>
        </p:txBody>
      </p:sp>
      <p:sp>
        <p:nvSpPr>
          <p:cNvPr id="3" name="TextBox 2"/>
          <p:cNvSpPr txBox="1"/>
          <p:nvPr/>
        </p:nvSpPr>
        <p:spPr>
          <a:xfrm>
            <a:off x="415493" y="914400"/>
            <a:ext cx="10923226" cy="923330"/>
          </a:xfrm>
          <a:prstGeom prst="rect">
            <a:avLst/>
          </a:prstGeom>
          <a:noFill/>
        </p:spPr>
        <p:txBody>
          <a:bodyPr wrap="square" rtlCol="0">
            <a:spAutoFit/>
          </a:bodyPr>
          <a:lstStyle/>
          <a:p>
            <a:r>
              <a:rPr lang="zh-CN" altLang="en-US" dirty="0" smtClean="0"/>
              <a:t>請觀看以下的短片，然後回答問題：</a:t>
            </a:r>
            <a:endParaRPr lang="en-US" altLang="zh-CN" dirty="0" smtClean="0"/>
          </a:p>
          <a:p>
            <a:r>
              <a:rPr lang="en-US" altLang="zh-CN" i="1" dirty="0" smtClean="0"/>
              <a:t>Learning from Home: Build your own Canal</a:t>
            </a:r>
            <a:r>
              <a:rPr lang="en-US" altLang="zh-CN" dirty="0" smtClean="0"/>
              <a:t>  (</a:t>
            </a:r>
            <a:r>
              <a:rPr lang="en-US" altLang="zh-CN" dirty="0" err="1" smtClean="0"/>
              <a:t>Eng</a:t>
            </a:r>
            <a:r>
              <a:rPr lang="en-US" altLang="zh-CN" dirty="0" smtClean="0"/>
              <a:t>, </a:t>
            </a:r>
            <a:r>
              <a:rPr lang="en-US" altLang="zh-CN" dirty="0" err="1" smtClean="0"/>
              <a:t>Eng</a:t>
            </a:r>
            <a:r>
              <a:rPr lang="en-US" altLang="zh-CN" dirty="0" smtClean="0"/>
              <a:t> subtitle, 4:30 mins)</a:t>
            </a:r>
          </a:p>
          <a:p>
            <a:r>
              <a:rPr lang="en-US" dirty="0" smtClean="0">
                <a:hlinkClick r:id="rId2"/>
              </a:rPr>
              <a:t>https</a:t>
            </a:r>
            <a:r>
              <a:rPr lang="en-US" dirty="0">
                <a:hlinkClick r:id="rId2"/>
              </a:rPr>
              <a:t>://</a:t>
            </a:r>
            <a:r>
              <a:rPr lang="en-US" dirty="0" smtClean="0">
                <a:hlinkClick r:id="rId2"/>
              </a:rPr>
              <a:t>www.youtube.com/watch?v=hYmEoxnJgw8</a:t>
            </a:r>
            <a:endParaRPr lang="en-US" dirty="0"/>
          </a:p>
        </p:txBody>
      </p:sp>
      <p:sp>
        <p:nvSpPr>
          <p:cNvPr id="4" name="TextBox 3"/>
          <p:cNvSpPr txBox="1"/>
          <p:nvPr/>
        </p:nvSpPr>
        <p:spPr>
          <a:xfrm>
            <a:off x="415493" y="2020669"/>
            <a:ext cx="6656026" cy="646331"/>
          </a:xfrm>
          <a:prstGeom prst="rect">
            <a:avLst/>
          </a:prstGeom>
          <a:noFill/>
        </p:spPr>
        <p:txBody>
          <a:bodyPr wrap="square" rtlCol="0">
            <a:spAutoFit/>
          </a:bodyPr>
          <a:lstStyle/>
          <a:p>
            <a:r>
              <a:rPr lang="zh-CN" altLang="en-US" dirty="0"/>
              <a:t>從</a:t>
            </a:r>
            <a:r>
              <a:rPr lang="zh-CN" altLang="en-US" dirty="0" smtClean="0"/>
              <a:t>短片學習所得，如果隋文帝要把穀物從餘杭運送到大興首都，</a:t>
            </a:r>
            <a:endParaRPr lang="en-US" altLang="zh-CN" dirty="0" smtClean="0"/>
          </a:p>
          <a:p>
            <a:r>
              <a:rPr lang="zh-CN" altLang="en-US" dirty="0" smtClean="0"/>
              <a:t>以下哪種交通工具最為便利？</a:t>
            </a:r>
            <a:r>
              <a:rPr lang="zh-TW" altLang="en-US" dirty="0" smtClean="0">
                <a:latin typeface="SimSun" panose="02010600030101010101" pitchFamily="2" charset="-122"/>
                <a:ea typeface="SimSun" panose="02010600030101010101" pitchFamily="2" charset="-122"/>
              </a:rPr>
              <a:t>請把你的答案圈出來。</a:t>
            </a:r>
            <a:endParaRPr lang="en-US" dirty="0">
              <a:latin typeface="SimSun" panose="02010600030101010101" pitchFamily="2" charset="-122"/>
              <a:ea typeface="SimSun" panose="02010600030101010101" pitchFamily="2" charset="-122"/>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0729" y="4540097"/>
            <a:ext cx="2277990" cy="171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5956" y="4405990"/>
            <a:ext cx="1982426" cy="178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521" y="4932720"/>
            <a:ext cx="2503198" cy="132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1519" y="3200400"/>
            <a:ext cx="2133600" cy="125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8456" y="2667000"/>
            <a:ext cx="2955636" cy="208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7119" y="1012114"/>
            <a:ext cx="19050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4922" y="4405990"/>
            <a:ext cx="461665" cy="838200"/>
          </a:xfrm>
          <a:prstGeom prst="rect">
            <a:avLst/>
          </a:prstGeom>
          <a:noFill/>
        </p:spPr>
        <p:txBody>
          <a:bodyPr vert="eaVert" wrap="square" rtlCol="0">
            <a:spAutoFit/>
          </a:bodyPr>
          <a:lstStyle/>
          <a:p>
            <a:r>
              <a:rPr lang="zh-CN" altLang="en-US" dirty="0" smtClean="0"/>
              <a:t>駱駝車</a:t>
            </a:r>
            <a:endParaRPr lang="en-US" dirty="0"/>
          </a:p>
        </p:txBody>
      </p:sp>
      <p:sp>
        <p:nvSpPr>
          <p:cNvPr id="7" name="TextBox 6"/>
          <p:cNvSpPr txBox="1"/>
          <p:nvPr/>
        </p:nvSpPr>
        <p:spPr>
          <a:xfrm>
            <a:off x="4948706" y="3669844"/>
            <a:ext cx="533400" cy="1200329"/>
          </a:xfrm>
          <a:prstGeom prst="rect">
            <a:avLst/>
          </a:prstGeom>
          <a:noFill/>
        </p:spPr>
        <p:txBody>
          <a:bodyPr wrap="square" rtlCol="0">
            <a:spAutoFit/>
          </a:bodyPr>
          <a:lstStyle/>
          <a:p>
            <a:r>
              <a:rPr lang="zh-CN" altLang="en-US" dirty="0" smtClean="0"/>
              <a:t>用驢</a:t>
            </a:r>
            <a:endParaRPr lang="en-US" altLang="zh-CN" dirty="0" smtClean="0"/>
          </a:p>
          <a:p>
            <a:r>
              <a:rPr lang="zh-CN" altLang="en-US" dirty="0" smtClean="0"/>
              <a:t>馱運</a:t>
            </a:r>
            <a:endParaRPr lang="en-US" dirty="0"/>
          </a:p>
        </p:txBody>
      </p:sp>
      <p:sp>
        <p:nvSpPr>
          <p:cNvPr id="8" name="TextBox 7"/>
          <p:cNvSpPr txBox="1"/>
          <p:nvPr/>
        </p:nvSpPr>
        <p:spPr>
          <a:xfrm>
            <a:off x="7829054" y="2890874"/>
            <a:ext cx="461665" cy="838200"/>
          </a:xfrm>
          <a:prstGeom prst="rect">
            <a:avLst/>
          </a:prstGeom>
          <a:noFill/>
        </p:spPr>
        <p:txBody>
          <a:bodyPr vert="eaVert" wrap="square" rtlCol="0">
            <a:spAutoFit/>
          </a:bodyPr>
          <a:lstStyle/>
          <a:p>
            <a:r>
              <a:rPr lang="zh-CN" altLang="en-US" dirty="0" smtClean="0"/>
              <a:t>牛車</a:t>
            </a:r>
            <a:endParaRPr lang="en-US" dirty="0"/>
          </a:p>
        </p:txBody>
      </p:sp>
      <p:sp>
        <p:nvSpPr>
          <p:cNvPr id="9" name="TextBox 8"/>
          <p:cNvSpPr txBox="1"/>
          <p:nvPr/>
        </p:nvSpPr>
        <p:spPr>
          <a:xfrm>
            <a:off x="11288388" y="1348754"/>
            <a:ext cx="465210" cy="923330"/>
          </a:xfrm>
          <a:prstGeom prst="rect">
            <a:avLst/>
          </a:prstGeom>
          <a:noFill/>
        </p:spPr>
        <p:txBody>
          <a:bodyPr wrap="square" rtlCol="0">
            <a:spAutoFit/>
          </a:bodyPr>
          <a:lstStyle/>
          <a:p>
            <a:r>
              <a:rPr lang="zh-CN" altLang="en-US" dirty="0" smtClean="0"/>
              <a:t>人肩挑</a:t>
            </a:r>
            <a:endParaRPr lang="en-US" dirty="0"/>
          </a:p>
        </p:txBody>
      </p:sp>
      <p:sp>
        <p:nvSpPr>
          <p:cNvPr id="10" name="TextBox 9"/>
          <p:cNvSpPr txBox="1"/>
          <p:nvPr/>
        </p:nvSpPr>
        <p:spPr>
          <a:xfrm>
            <a:off x="9662319" y="4540097"/>
            <a:ext cx="537405" cy="369332"/>
          </a:xfrm>
          <a:prstGeom prst="rect">
            <a:avLst/>
          </a:prstGeom>
          <a:noFill/>
        </p:spPr>
        <p:txBody>
          <a:bodyPr wrap="square" rtlCol="0">
            <a:spAutoFit/>
          </a:bodyPr>
          <a:lstStyle/>
          <a:p>
            <a:r>
              <a:rPr lang="zh-CN" altLang="en-US" dirty="0" smtClean="0"/>
              <a:t>船</a:t>
            </a:r>
            <a:endParaRPr lang="en-US" dirty="0"/>
          </a:p>
        </p:txBody>
      </p:sp>
      <p:sp>
        <p:nvSpPr>
          <p:cNvPr id="11" name="Oval 10"/>
          <p:cNvSpPr/>
          <p:nvPr/>
        </p:nvSpPr>
        <p:spPr>
          <a:xfrm>
            <a:off x="9060729" y="3709655"/>
            <a:ext cx="2667000" cy="284354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00620" y="2743200"/>
            <a:ext cx="457200" cy="646331"/>
          </a:xfrm>
          <a:prstGeom prst="rect">
            <a:avLst/>
          </a:prstGeom>
          <a:noFill/>
        </p:spPr>
        <p:txBody>
          <a:bodyPr wrap="square" rtlCol="0">
            <a:spAutoFit/>
          </a:bodyPr>
          <a:lstStyle/>
          <a:p>
            <a:r>
              <a:rPr lang="zh-CN" altLang="en-US" dirty="0" smtClean="0"/>
              <a:t>馬車</a:t>
            </a:r>
            <a:endParaRPr lang="en-US" dirty="0"/>
          </a:p>
        </p:txBody>
      </p:sp>
    </p:spTree>
    <p:extLst>
      <p:ext uri="{BB962C8B-B14F-4D97-AF65-F5344CB8AC3E}">
        <p14:creationId xmlns:p14="http://schemas.microsoft.com/office/powerpoint/2010/main" val="1266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P spid="8" grpId="0"/>
      <p:bldP spid="9" grpId="0"/>
      <p:bldP spid="10" grpId="0"/>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85"/>
            <a:ext cx="8474507"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Concerns over Constructing Canals: Transportation Methods </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TextBox 2"/>
          <p:cNvSpPr txBox="1"/>
          <p:nvPr/>
        </p:nvSpPr>
        <p:spPr>
          <a:xfrm>
            <a:off x="415493" y="752909"/>
            <a:ext cx="10923226"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Watch the video below and answer the question: </a:t>
            </a:r>
          </a:p>
          <a:p>
            <a:r>
              <a:rPr lang="en-US" altLang="zh-CN" i="1" dirty="0">
                <a:latin typeface="Times New Roman" panose="02020603050405020304" pitchFamily="18" charset="0"/>
                <a:cs typeface="Times New Roman" panose="02020603050405020304" pitchFamily="18" charset="0"/>
              </a:rPr>
              <a:t>Learning from Home: Build your own Canal</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Eng</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Eng</a:t>
            </a:r>
            <a:r>
              <a:rPr lang="en-US" altLang="zh-CN" dirty="0">
                <a:latin typeface="Times New Roman" panose="02020603050405020304" pitchFamily="18" charset="0"/>
                <a:cs typeface="Times New Roman" panose="02020603050405020304" pitchFamily="18" charset="0"/>
              </a:rPr>
              <a:t> subtitle, 4:30 mins)</a:t>
            </a:r>
          </a:p>
          <a:p>
            <a:r>
              <a:rPr lang="en-US" dirty="0">
                <a:latin typeface="Times New Roman" panose="02020603050405020304" pitchFamily="18" charset="0"/>
                <a:cs typeface="Times New Roman" panose="02020603050405020304" pitchFamily="18" charset="0"/>
                <a:hlinkClick r:id="rId2"/>
              </a:rPr>
              <a:t>https://www.youtube.com/watch?v=hYmEoxnJgw8</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15493" y="1826358"/>
            <a:ext cx="9170626" cy="923330"/>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As shown from the video, if Emperor Wen of the Sui Dynasty wanted to </a:t>
            </a:r>
            <a:r>
              <a:rPr lang="en-US" altLang="zh-CN" dirty="0" smtClean="0">
                <a:latin typeface="Times New Roman" panose="02020603050405020304" pitchFamily="18" charset="0"/>
                <a:cs typeface="Times New Roman" panose="02020603050405020304" pitchFamily="18" charset="0"/>
              </a:rPr>
              <a:t>transfer </a:t>
            </a:r>
            <a:r>
              <a:rPr lang="en-US" altLang="zh-CN" dirty="0">
                <a:latin typeface="Times New Roman" panose="02020603050405020304" pitchFamily="18" charset="0"/>
                <a:cs typeface="Times New Roman" panose="02020603050405020304" pitchFamily="18" charset="0"/>
              </a:rPr>
              <a:t>crops from </a:t>
            </a:r>
            <a:r>
              <a:rPr lang="en-US" altLang="zh-CN" dirty="0" err="1">
                <a:latin typeface="Times New Roman" panose="02020603050405020304" pitchFamily="18" charset="0"/>
                <a:cs typeface="Times New Roman" panose="02020603050405020304" pitchFamily="18" charset="0"/>
              </a:rPr>
              <a:t>Yuhang</a:t>
            </a:r>
            <a:r>
              <a:rPr lang="en-US" altLang="zh-CN" dirty="0">
                <a:latin typeface="Times New Roman" panose="02020603050405020304" pitchFamily="18" charset="0"/>
                <a:cs typeface="Times New Roman" panose="02020603050405020304" pitchFamily="18" charset="0"/>
              </a:rPr>
              <a:t> to the capital </a:t>
            </a:r>
            <a:r>
              <a:rPr lang="en-US" altLang="zh-CN" dirty="0" err="1" smtClean="0">
                <a:latin typeface="Times New Roman" panose="02020603050405020304" pitchFamily="18" charset="0"/>
                <a:cs typeface="Times New Roman" panose="02020603050405020304" pitchFamily="18" charset="0"/>
              </a:rPr>
              <a:t>Da’xing</a:t>
            </a:r>
            <a:r>
              <a:rPr lang="en-US" altLang="zh-CN" dirty="0">
                <a:latin typeface="Times New Roman" panose="02020603050405020304" pitchFamily="18" charset="0"/>
                <a:cs typeface="Times New Roman" panose="02020603050405020304" pitchFamily="18" charset="0"/>
              </a:rPr>
              <a:t>, which of the following transportation methods should he choose? Circle your answer.</a:t>
            </a:r>
            <a:endParaRPr lang="en-US"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0729" y="4540097"/>
            <a:ext cx="2277990" cy="171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5956" y="4405990"/>
            <a:ext cx="1982426" cy="178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521" y="4932720"/>
            <a:ext cx="2503198" cy="132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1519" y="3200400"/>
            <a:ext cx="2133600" cy="125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8456" y="2667000"/>
            <a:ext cx="2955636" cy="208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7119" y="1012114"/>
            <a:ext cx="19050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1796857" y="3996687"/>
            <a:ext cx="738664" cy="2062460"/>
          </a:xfrm>
          <a:prstGeom prst="rect">
            <a:avLst/>
          </a:prstGeom>
          <a:noFill/>
        </p:spPr>
        <p:txBody>
          <a:bodyPr vert="eaVert" wrap="square" rtlCol="0">
            <a:spAutoFit/>
          </a:bodyPr>
          <a:lstStyle/>
          <a:p>
            <a:r>
              <a:rPr lang="en-US" altLang="zh-CN" dirty="0">
                <a:latin typeface="Times New Roman" panose="02020603050405020304" pitchFamily="18" charset="0"/>
                <a:cs typeface="Times New Roman" panose="02020603050405020304" pitchFamily="18" charset="0"/>
              </a:rPr>
              <a:t>Camel-drawn carriage</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647911" y="4122431"/>
            <a:ext cx="1360813"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Pack mule</a:t>
            </a:r>
          </a:p>
        </p:txBody>
      </p:sp>
      <p:sp>
        <p:nvSpPr>
          <p:cNvPr id="8" name="TextBox 7"/>
          <p:cNvSpPr txBox="1"/>
          <p:nvPr/>
        </p:nvSpPr>
        <p:spPr>
          <a:xfrm rot="16200000">
            <a:off x="8105175" y="2600179"/>
            <a:ext cx="738664" cy="1341510"/>
          </a:xfrm>
          <a:prstGeom prst="rect">
            <a:avLst/>
          </a:prstGeom>
          <a:noFill/>
        </p:spPr>
        <p:txBody>
          <a:bodyPr vert="eaVert" wrap="square" rtlCol="0">
            <a:spAutoFit/>
          </a:bodyPr>
          <a:lstStyle/>
          <a:p>
            <a:r>
              <a:rPr lang="en-US" dirty="0">
                <a:latin typeface="Times New Roman" panose="02020603050405020304" pitchFamily="18" charset="0"/>
                <a:cs typeface="Times New Roman" panose="02020603050405020304" pitchFamily="18" charset="0"/>
              </a:rPr>
              <a:t>Cow-drawn carriage </a:t>
            </a:r>
          </a:p>
        </p:txBody>
      </p:sp>
      <p:sp>
        <p:nvSpPr>
          <p:cNvPr id="9" name="TextBox 8"/>
          <p:cNvSpPr txBox="1"/>
          <p:nvPr/>
        </p:nvSpPr>
        <p:spPr>
          <a:xfrm>
            <a:off x="10254980" y="856142"/>
            <a:ext cx="161713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Carry on one’s  shoulders</a:t>
            </a:r>
          </a:p>
        </p:txBody>
      </p:sp>
      <p:sp>
        <p:nvSpPr>
          <p:cNvPr id="10" name="TextBox 9"/>
          <p:cNvSpPr txBox="1"/>
          <p:nvPr/>
        </p:nvSpPr>
        <p:spPr>
          <a:xfrm>
            <a:off x="9433719" y="4540097"/>
            <a:ext cx="76600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Boat</a:t>
            </a:r>
          </a:p>
        </p:txBody>
      </p:sp>
      <p:sp>
        <p:nvSpPr>
          <p:cNvPr id="11" name="Oval 10"/>
          <p:cNvSpPr/>
          <p:nvPr/>
        </p:nvSpPr>
        <p:spPr>
          <a:xfrm>
            <a:off x="9060729" y="3709655"/>
            <a:ext cx="2667000" cy="284354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76274" y="2719897"/>
            <a:ext cx="143979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Horse-drawn carriage</a:t>
            </a:r>
          </a:p>
        </p:txBody>
      </p:sp>
    </p:spTree>
    <p:extLst>
      <p:ext uri="{BB962C8B-B14F-4D97-AF65-F5344CB8AC3E}">
        <p14:creationId xmlns:p14="http://schemas.microsoft.com/office/powerpoint/2010/main" val="159788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P spid="8" grpId="0"/>
      <p:bldP spid="9" grpId="0"/>
      <p:bldP spid="10" grpId="0"/>
      <p:bldP spid="11"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672" y="4482"/>
            <a:ext cx="10522166" cy="685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3" y="533400"/>
            <a:ext cx="1426153" cy="2585323"/>
          </a:xfrm>
          <a:prstGeom prst="rect">
            <a:avLst/>
          </a:prstGeom>
          <a:solidFill>
            <a:schemeClr val="accent3">
              <a:lumMod val="20000"/>
              <a:lumOff val="80000"/>
            </a:schemeClr>
          </a:solidFill>
        </p:spPr>
        <p:txBody>
          <a:bodyPr wrap="square" rtlCol="0">
            <a:spAutoFit/>
          </a:bodyPr>
          <a:lstStyle/>
          <a:p>
            <a:r>
              <a:rPr lang="zh-CN" altLang="en-US" dirty="0" smtClean="0"/>
              <a:t>在中國古代，</a:t>
            </a:r>
            <a:r>
              <a:rPr lang="zh-TW" altLang="en-US" dirty="0" smtClean="0">
                <a:latin typeface="SimSun" panose="02010600030101010101" pitchFamily="2" charset="-122"/>
                <a:ea typeface="SimSun" panose="02010600030101010101" pitchFamily="2" charset="-122"/>
              </a:rPr>
              <a:t>修建</a:t>
            </a:r>
            <a:r>
              <a:rPr lang="zh-CN" altLang="en-US" dirty="0" smtClean="0"/>
              <a:t>運河，是國家的巨大工程。政府</a:t>
            </a:r>
            <a:r>
              <a:rPr lang="zh-TW" altLang="en-US" dirty="0" smtClean="0">
                <a:latin typeface="SimSun" panose="02010600030101010101" pitchFamily="2" charset="-122"/>
                <a:ea typeface="SimSun" panose="02010600030101010101" pitchFamily="2" charset="-122"/>
              </a:rPr>
              <a:t>需要</a:t>
            </a:r>
            <a:r>
              <a:rPr lang="zh-CN" altLang="en-US" dirty="0" smtClean="0"/>
              <a:t>徵召數以十萬計的民夫，日以繼夜地工作。</a:t>
            </a:r>
            <a:endParaRPr lang="en-US" dirty="0"/>
          </a:p>
        </p:txBody>
      </p:sp>
      <p:sp>
        <p:nvSpPr>
          <p:cNvPr id="3" name="TextBox 2"/>
          <p:cNvSpPr txBox="1"/>
          <p:nvPr/>
        </p:nvSpPr>
        <p:spPr>
          <a:xfrm>
            <a:off x="8732838" y="6373244"/>
            <a:ext cx="3429000" cy="400110"/>
          </a:xfrm>
          <a:prstGeom prst="rect">
            <a:avLst/>
          </a:prstGeom>
          <a:solidFill>
            <a:schemeClr val="bg1"/>
          </a:solidFill>
        </p:spPr>
        <p:txBody>
          <a:bodyPr wrap="square" rtlCol="0">
            <a:spAutoFit/>
          </a:bodyPr>
          <a:lstStyle/>
          <a:p>
            <a:r>
              <a:rPr lang="zh-CN" altLang="en-US" sz="1000" dirty="0" smtClean="0"/>
              <a:t>圖片</a:t>
            </a:r>
            <a:r>
              <a:rPr lang="en-US" altLang="zh-CN" sz="1000" dirty="0" smtClean="0"/>
              <a:t>:《</a:t>
            </a:r>
            <a:r>
              <a:rPr lang="zh-CN" altLang="en-US" sz="1000" dirty="0" smtClean="0"/>
              <a:t>中國古代史常識</a:t>
            </a:r>
            <a:r>
              <a:rPr lang="en-US" altLang="zh-CN" sz="1000" dirty="0" smtClean="0"/>
              <a:t>—</a:t>
            </a:r>
            <a:r>
              <a:rPr lang="zh-CN" altLang="en-US" sz="1000" dirty="0" smtClean="0"/>
              <a:t>隋唐五代宋元部分</a:t>
            </a:r>
            <a:r>
              <a:rPr lang="en-US" altLang="zh-CN" sz="1000" dirty="0" smtClean="0"/>
              <a:t>》</a:t>
            </a:r>
            <a:r>
              <a:rPr lang="zh-CN" altLang="en-US" sz="1000" dirty="0" smtClean="0"/>
              <a:t>，北京：中國青年出版社，</a:t>
            </a:r>
            <a:r>
              <a:rPr lang="en-US" altLang="zh-CN" sz="1000" dirty="0" smtClean="0"/>
              <a:t>1979</a:t>
            </a:r>
            <a:r>
              <a:rPr lang="zh-CN" altLang="en-US" sz="1000" dirty="0" smtClean="0"/>
              <a:t>年。</a:t>
            </a:r>
            <a:endParaRPr lang="en-US" sz="1000" dirty="0"/>
          </a:p>
        </p:txBody>
      </p:sp>
      <p:sp>
        <p:nvSpPr>
          <p:cNvPr id="5" name="TextBox 1"/>
          <p:cNvSpPr txBox="1"/>
          <p:nvPr/>
        </p:nvSpPr>
        <p:spPr>
          <a:xfrm>
            <a:off x="0" y="0"/>
            <a:ext cx="4267200"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修建運河的考慮：動用的人力</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03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672" y="4482"/>
            <a:ext cx="10522166" cy="685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048" y="685800"/>
            <a:ext cx="1639673" cy="3693319"/>
          </a:xfrm>
          <a:prstGeom prst="rect">
            <a:avLst/>
          </a:prstGeom>
          <a:solidFill>
            <a:schemeClr val="accent3">
              <a:lumMod val="20000"/>
              <a:lumOff val="80000"/>
            </a:schemeClr>
          </a:solidFill>
        </p:spPr>
        <p:txBody>
          <a:bodyPr wrap="square" rtlCol="0">
            <a:spAutoFit/>
          </a:bodyPr>
          <a:lstStyle/>
          <a:p>
            <a:r>
              <a:rPr lang="en-US" dirty="0">
                <a:latin typeface="Times New Roman" panose="02020603050405020304" pitchFamily="18" charset="0"/>
                <a:cs typeface="Times New Roman" panose="02020603050405020304" pitchFamily="18" charset="0"/>
              </a:rPr>
              <a:t>Constructing  canals were giant projects to the empires in ancient China. The government had to mobilize hundreds of thousands of civilians to work around the clock. </a:t>
            </a:r>
          </a:p>
        </p:txBody>
      </p:sp>
      <p:sp>
        <p:nvSpPr>
          <p:cNvPr id="3" name="TextBox 2"/>
          <p:cNvSpPr txBox="1"/>
          <p:nvPr/>
        </p:nvSpPr>
        <p:spPr>
          <a:xfrm>
            <a:off x="8732838" y="6373244"/>
            <a:ext cx="3429000" cy="400110"/>
          </a:xfrm>
          <a:prstGeom prst="rect">
            <a:avLst/>
          </a:prstGeom>
          <a:solidFill>
            <a:schemeClr val="bg1"/>
          </a:solid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Picture:《</a:t>
            </a:r>
            <a:r>
              <a:rPr lang="zh-CN" altLang="en-US" sz="1000" dirty="0"/>
              <a:t>中國古代史常識</a:t>
            </a:r>
            <a:r>
              <a:rPr lang="en-US" altLang="zh-CN" sz="1000" dirty="0"/>
              <a:t>—</a:t>
            </a:r>
            <a:r>
              <a:rPr lang="zh-CN" altLang="en-US" sz="1000" dirty="0"/>
              <a:t>隋唐五代宋元部分</a:t>
            </a:r>
            <a:r>
              <a:rPr lang="en-US" altLang="zh-CN" sz="1000" dirty="0"/>
              <a:t>》</a:t>
            </a:r>
            <a:r>
              <a:rPr lang="zh-CN" altLang="en-US" sz="1000" dirty="0"/>
              <a:t>，北京：中國青年出版社，</a:t>
            </a:r>
            <a:r>
              <a:rPr lang="en-US" altLang="zh-CN" sz="1000" dirty="0"/>
              <a:t>1979</a:t>
            </a:r>
            <a:r>
              <a:rPr lang="zh-CN" altLang="en-US" sz="1000" dirty="0"/>
              <a:t>年。</a:t>
            </a:r>
            <a:endParaRPr lang="en-US" sz="1000" dirty="0"/>
          </a:p>
        </p:txBody>
      </p:sp>
      <p:sp>
        <p:nvSpPr>
          <p:cNvPr id="6" name="TextBox 1">
            <a:extLst>
              <a:ext uri="{FF2B5EF4-FFF2-40B4-BE49-F238E27FC236}">
                <a16:creationId xmlns:a16="http://schemas.microsoft.com/office/drawing/2014/main" id="{825FACF0-17CD-9847-9A24-ACC23BEF810E}"/>
              </a:ext>
            </a:extLst>
          </p:cNvPr>
          <p:cNvSpPr txBox="1"/>
          <p:nvPr/>
        </p:nvSpPr>
        <p:spPr>
          <a:xfrm>
            <a:off x="26108" y="80319"/>
            <a:ext cx="8062119"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Concerns over Constructing Canals: Manpower Mobility</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59225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 y="0"/>
            <a:ext cx="6913418" cy="684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7376319" y="282741"/>
            <a:ext cx="3962400" cy="1928336"/>
          </a:xfrm>
          <a:prstGeom prst="wedgeRoundRectCallout">
            <a:avLst>
              <a:gd name="adj1" fmla="val 35907"/>
              <a:gd name="adj2" fmla="val 1022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rPr>
              <a:t>同學：請幫我設計一條由餘杭直達大興的運河</a:t>
            </a:r>
            <a:r>
              <a:rPr lang="zh-CN" altLang="en-US" dirty="0" smtClean="0">
                <a:solidFill>
                  <a:schemeClr val="tx1"/>
                </a:solidFill>
              </a:rPr>
              <a:t>。</a:t>
            </a:r>
            <a:r>
              <a:rPr lang="zh-TW" altLang="en-US" dirty="0" smtClean="0">
                <a:solidFill>
                  <a:schemeClr val="tx1"/>
                </a:solidFill>
                <a:latin typeface="SimSun" panose="02010600030101010101" pitchFamily="2" charset="-122"/>
                <a:ea typeface="SimSun" panose="02010600030101010101" pitchFamily="2" charset="-122"/>
              </a:rPr>
              <a:t>你可</a:t>
            </a:r>
            <a:r>
              <a:rPr lang="zh-CN" altLang="en-US" dirty="0" smtClean="0">
                <a:solidFill>
                  <a:schemeClr val="tx1"/>
                </a:solidFill>
              </a:rPr>
              <a:t>先</a:t>
            </a:r>
            <a:r>
              <a:rPr lang="zh-CN" altLang="en-US" dirty="0">
                <a:solidFill>
                  <a:schemeClr val="tx1"/>
                </a:solidFill>
              </a:rPr>
              <a:t>用筆在左圖上做一個草圖。</a:t>
            </a:r>
            <a:endParaRPr lang="en-US" altLang="zh-CN" dirty="0">
              <a:solidFill>
                <a:schemeClr val="tx1"/>
              </a:solidFill>
            </a:endParaRPr>
          </a:p>
          <a:p>
            <a:r>
              <a:rPr lang="zh-CN" altLang="en-US" dirty="0">
                <a:solidFill>
                  <a:schemeClr val="tx1"/>
                </a:solidFill>
              </a:rPr>
              <a:t>（注意：渭水的河水少，不利大船航行，那裡也要一條運河。）</a:t>
            </a:r>
            <a:endParaRPr lang="en-US" dirty="0">
              <a:solidFill>
                <a:schemeClr val="tx1"/>
              </a:solidFil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4119" y="2971800"/>
            <a:ext cx="3208587" cy="374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p:nvPr/>
        </p:nvSpPr>
        <p:spPr>
          <a:xfrm>
            <a:off x="0" y="2185"/>
            <a:ext cx="42521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修建運河的考慮：路線的規劃</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768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7376319" y="282740"/>
            <a:ext cx="3581400" cy="2003259"/>
          </a:xfrm>
          <a:prstGeom prst="wedgeRoundRectCallout">
            <a:avLst>
              <a:gd name="adj1" fmla="val 35907"/>
              <a:gd name="adj2" fmla="val 1022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Times New Roman" panose="02020603050405020304" pitchFamily="18" charset="0"/>
                <a:cs typeface="Times New Roman" panose="02020603050405020304" pitchFamily="18" charset="0"/>
              </a:rPr>
              <a:t>Please help me to design a canal connecting </a:t>
            </a:r>
            <a:r>
              <a:rPr lang="en-US" altLang="zh-CN" dirty="0" err="1">
                <a:solidFill>
                  <a:schemeClr val="tx1"/>
                </a:solidFill>
                <a:latin typeface="Times New Roman" panose="02020603050405020304" pitchFamily="18" charset="0"/>
                <a:cs typeface="Times New Roman" panose="02020603050405020304" pitchFamily="18" charset="0"/>
              </a:rPr>
              <a:t>Yuhang</a:t>
            </a:r>
            <a:r>
              <a:rPr lang="en-US" altLang="zh-CN" dirty="0">
                <a:solidFill>
                  <a:schemeClr val="tx1"/>
                </a:solidFill>
                <a:latin typeface="Times New Roman" panose="02020603050405020304" pitchFamily="18" charset="0"/>
                <a:cs typeface="Times New Roman" panose="02020603050405020304" pitchFamily="18" charset="0"/>
              </a:rPr>
              <a:t> to </a:t>
            </a:r>
            <a:r>
              <a:rPr lang="en-US" altLang="zh-CN" dirty="0" err="1" smtClean="0">
                <a:solidFill>
                  <a:schemeClr val="tx1"/>
                </a:solidFill>
                <a:latin typeface="Times New Roman" panose="02020603050405020304" pitchFamily="18" charset="0"/>
                <a:cs typeface="Times New Roman" panose="02020603050405020304" pitchFamily="18" charset="0"/>
              </a:rPr>
              <a:t>Da’xing</a:t>
            </a:r>
            <a:r>
              <a:rPr lang="en-US" altLang="zh-CN" dirty="0">
                <a:solidFill>
                  <a:schemeClr val="tx1"/>
                </a:solidFill>
                <a:latin typeface="Times New Roman" panose="02020603050405020304" pitchFamily="18" charset="0"/>
                <a:cs typeface="Times New Roman" panose="02020603050405020304" pitchFamily="18" charset="0"/>
              </a:rPr>
              <a:t>. You can draft it on the left picture. </a:t>
            </a:r>
          </a:p>
          <a:p>
            <a:r>
              <a:rPr lang="en-US" dirty="0">
                <a:solidFill>
                  <a:schemeClr val="tx1"/>
                </a:solidFill>
                <a:latin typeface="Times New Roman" panose="02020603050405020304" pitchFamily="18" charset="0"/>
                <a:cs typeface="Times New Roman" panose="02020603050405020304" pitchFamily="18" charset="0"/>
              </a:rPr>
              <a:t>(Reminder: the Wei River also requires a canal as its flow is too weak to support the sailing of large ships.)</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4119" y="2971800"/>
            <a:ext cx="3208587" cy="374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6" y="152400"/>
            <a:ext cx="6157119" cy="651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a:extLst>
              <a:ext uri="{FF2B5EF4-FFF2-40B4-BE49-F238E27FC236}">
                <a16:creationId xmlns:a16="http://schemas.microsoft.com/office/drawing/2014/main" id="{D7D0356D-ECDE-9141-B1DF-4A1361B5C67C}"/>
              </a:ext>
            </a:extLst>
          </p:cNvPr>
          <p:cNvSpPr txBox="1"/>
          <p:nvPr/>
        </p:nvSpPr>
        <p:spPr>
          <a:xfrm>
            <a:off x="153130" y="51907"/>
            <a:ext cx="7147718"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Concerns over Constructing Canals: Route Planning</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18244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836613" y="511175"/>
            <a:ext cx="104886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zh-HK" sz="44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Learning Objectives</a:t>
            </a:r>
            <a:endParaRPr lang="zh-HK" altLang="en-US" sz="440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txBox="1">
            <a:spLocks/>
          </p:cNvSpPr>
          <p:nvPr/>
        </p:nvSpPr>
        <p:spPr>
          <a:xfrm>
            <a:off x="836613" y="1825625"/>
            <a:ext cx="10488612" cy="1668463"/>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fontAlgn="auto" hangingPunct="1">
              <a:spcAft>
                <a:spcPts val="0"/>
              </a:spcAft>
              <a:buFont typeface="+mj-lt"/>
              <a:buAutoNum type="arabicPeriod"/>
              <a:defRPr/>
            </a:pPr>
            <a:r>
              <a:rPr lang="en-US" altLang="zh-HK" kern="100" dirty="0">
                <a:latin typeface="Times New Roman" panose="02020603050405020304" pitchFamily="18" charset="0"/>
                <a:ea typeface="標楷體" panose="03000509000000000000" pitchFamily="65" charset="-120"/>
              </a:rPr>
              <a:t>To know the characteristics of a canal</a:t>
            </a:r>
            <a:endParaRPr lang="en-US" altLang="zh-HK" kern="100" dirty="0" smtClean="0">
              <a:solidFill>
                <a:prstClr val="black"/>
              </a:solidFill>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836613" y="2809875"/>
            <a:ext cx="10488612" cy="847725"/>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fontAlgn="auto" hangingPunct="1">
              <a:spcAft>
                <a:spcPts val="0"/>
              </a:spcAft>
              <a:buFont typeface="+mj-lt"/>
              <a:buAutoNum type="arabicPeriod" startAt="2"/>
              <a:defRPr/>
            </a:pPr>
            <a:r>
              <a:rPr lang="en-US" altLang="zh-HK" kern="100" dirty="0">
                <a:latin typeface="Times New Roman" panose="02020603050405020304" pitchFamily="18" charset="0"/>
                <a:ea typeface="標楷體" panose="03000509000000000000" pitchFamily="65" charset="-120"/>
              </a:rPr>
              <a:t>To know the process of constructing canals in the Sui Dynasty</a:t>
            </a:r>
            <a:endParaRPr lang="en-US" altLang="zh-HK" kern="100" dirty="0" smtClean="0">
              <a:solidFill>
                <a:prstClr val="black"/>
              </a:solidFill>
              <a:latin typeface="Times New Roman" pitchFamily="18" charset="0"/>
              <a:ea typeface="標楷體" pitchFamily="65" charset="-120"/>
              <a:cs typeface="Times New Roman" pitchFamily="18" charset="0"/>
            </a:endParaRPr>
          </a:p>
        </p:txBody>
      </p:sp>
      <p:sp>
        <p:nvSpPr>
          <p:cNvPr id="5" name="內容版面配置區 2"/>
          <p:cNvSpPr txBox="1">
            <a:spLocks/>
          </p:cNvSpPr>
          <p:nvPr/>
        </p:nvSpPr>
        <p:spPr>
          <a:xfrm>
            <a:off x="823119" y="3733800"/>
            <a:ext cx="10488612" cy="84772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fontAlgn="auto" hangingPunct="1">
              <a:lnSpc>
                <a:spcPct val="80000"/>
              </a:lnSpc>
              <a:spcAft>
                <a:spcPts val="0"/>
              </a:spcAft>
              <a:buAutoNum type="arabicPeriod" startAt="3"/>
              <a:defRPr/>
            </a:pPr>
            <a:r>
              <a:rPr lang="en-US" altLang="zh-HK" kern="100" dirty="0">
                <a:latin typeface="Times New Roman" panose="02020603050405020304" pitchFamily="18" charset="0"/>
                <a:ea typeface="標楷體" panose="03000509000000000000" pitchFamily="65" charset="-120"/>
              </a:rPr>
              <a:t>To know the impact of constructing canals in the Sui Dynasty</a:t>
            </a:r>
            <a:endParaRPr lang="en-US" altLang="zh-HK" kern="100" dirty="0" smtClean="0">
              <a:solidFill>
                <a:prstClr val="black"/>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24480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 y="9070"/>
            <a:ext cx="6913418" cy="684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4119" y="2971800"/>
            <a:ext cx="3208587" cy="374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2347119" y="4246835"/>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718718" y="3962400"/>
            <a:ext cx="1524001" cy="4572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322046" y="4455054"/>
            <a:ext cx="353961" cy="368709"/>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70686" y="4890694"/>
            <a:ext cx="410233"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ounded Rectangular Callout 9"/>
          <p:cNvSpPr/>
          <p:nvPr/>
        </p:nvSpPr>
        <p:spPr>
          <a:xfrm>
            <a:off x="7604919" y="1600200"/>
            <a:ext cx="2362200" cy="964168"/>
          </a:xfrm>
          <a:prstGeom prst="wedgeRoundRectCallout">
            <a:avLst>
              <a:gd name="adj1" fmla="val 32877"/>
              <a:gd name="adj2" fmla="val 13865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rPr>
              <a:t>你的草圖是否與我的想法一致？</a:t>
            </a:r>
            <a:endParaRPr lang="en-US" dirty="0">
              <a:solidFill>
                <a:schemeClr val="tx1"/>
              </a:solidFill>
            </a:endParaRPr>
          </a:p>
        </p:txBody>
      </p:sp>
      <p:sp>
        <p:nvSpPr>
          <p:cNvPr id="11" name="TextBox 1"/>
          <p:cNvSpPr txBox="1"/>
          <p:nvPr/>
        </p:nvSpPr>
        <p:spPr>
          <a:xfrm>
            <a:off x="0" y="2185"/>
            <a:ext cx="42521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修建運河的考慮：路線的規劃</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525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4119" y="2971800"/>
            <a:ext cx="3208587" cy="374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6" y="152400"/>
            <a:ext cx="6157119" cy="651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a:extLst>
              <a:ext uri="{FF2B5EF4-FFF2-40B4-BE49-F238E27FC236}">
                <a16:creationId xmlns:a16="http://schemas.microsoft.com/office/drawing/2014/main" id="{D7D0356D-ECDE-9141-B1DF-4A1361B5C67C}"/>
              </a:ext>
            </a:extLst>
          </p:cNvPr>
          <p:cNvSpPr txBox="1"/>
          <p:nvPr/>
        </p:nvSpPr>
        <p:spPr>
          <a:xfrm>
            <a:off x="153130" y="51907"/>
            <a:ext cx="7147718"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Concerns over Constructing Canals: Route Planning</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Freeform 5"/>
          <p:cNvSpPr/>
          <p:nvPr/>
        </p:nvSpPr>
        <p:spPr>
          <a:xfrm>
            <a:off x="2880520" y="3657600"/>
            <a:ext cx="1608470" cy="5334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29380" y="4198741"/>
            <a:ext cx="353961" cy="184354"/>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83341" y="4392870"/>
            <a:ext cx="511778"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eform 8"/>
          <p:cNvSpPr/>
          <p:nvPr/>
        </p:nvSpPr>
        <p:spPr>
          <a:xfrm rot="21251320">
            <a:off x="2268726" y="3809412"/>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7604919" y="1600200"/>
            <a:ext cx="2362200" cy="964168"/>
          </a:xfrm>
          <a:prstGeom prst="wedgeRoundRectCallout">
            <a:avLst>
              <a:gd name="adj1" fmla="val 32877"/>
              <a:gd name="adj2" fmla="val 13865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Times New Roman" panose="02020603050405020304" pitchFamily="18" charset="0"/>
                <a:cs typeface="Times New Roman" panose="02020603050405020304" pitchFamily="18" charset="0"/>
              </a:rPr>
              <a:t>Did you have a similar idea to mine?</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2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 y="9070"/>
            <a:ext cx="6913418" cy="684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2347119" y="4246835"/>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718718" y="3962400"/>
            <a:ext cx="1524001" cy="4572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322046" y="4455054"/>
            <a:ext cx="353961" cy="368709"/>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70686" y="4890694"/>
            <a:ext cx="410233"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7604919" y="152400"/>
            <a:ext cx="4308126" cy="646331"/>
          </a:xfrm>
          <a:prstGeom prst="rect">
            <a:avLst/>
          </a:prstGeom>
          <a:noFill/>
        </p:spPr>
        <p:txBody>
          <a:bodyPr wrap="square" rtlCol="0">
            <a:spAutoFit/>
          </a:bodyPr>
          <a:lstStyle/>
          <a:p>
            <a:r>
              <a:rPr lang="zh-CN" altLang="en-US" dirty="0" smtClean="0"/>
              <a:t>由於工程過於浩大，這四段運河的修建經歷了隋代兩個皇帝。</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919" y="877684"/>
            <a:ext cx="2569124" cy="297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20050260">
            <a:off x="7882423" y="1111805"/>
            <a:ext cx="1571239" cy="584775"/>
          </a:xfrm>
          <a:prstGeom prst="rect">
            <a:avLst/>
          </a:prstGeom>
          <a:noFill/>
        </p:spPr>
        <p:txBody>
          <a:bodyPr wrap="square" rtlCol="0">
            <a:spAutoFit/>
          </a:bodyPr>
          <a:lstStyle/>
          <a:p>
            <a:r>
              <a:rPr lang="zh-CN" altLang="en-US" sz="1600" dirty="0" smtClean="0"/>
              <a:t>隋文帝</a:t>
            </a:r>
            <a:endParaRPr lang="en-US" altLang="zh-CN" sz="1600" dirty="0" smtClean="0"/>
          </a:p>
          <a:p>
            <a:r>
              <a:rPr lang="zh-CN" altLang="en-US" sz="1600" dirty="0" smtClean="0"/>
              <a:t>（統治</a:t>
            </a:r>
            <a:r>
              <a:rPr lang="en-US" altLang="zh-CN" sz="1600" dirty="0" smtClean="0"/>
              <a:t>581-604</a:t>
            </a:r>
            <a:r>
              <a:rPr lang="zh-CN" altLang="en-US" sz="1600" dirty="0" smtClean="0"/>
              <a:t>）</a:t>
            </a:r>
            <a:endParaRPr lang="en-US" sz="16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519" y="791762"/>
            <a:ext cx="2555526" cy="295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20050260">
            <a:off x="9902673" y="1029555"/>
            <a:ext cx="1634919" cy="584775"/>
          </a:xfrm>
          <a:prstGeom prst="rect">
            <a:avLst/>
          </a:prstGeom>
          <a:noFill/>
        </p:spPr>
        <p:txBody>
          <a:bodyPr wrap="square" rtlCol="0">
            <a:spAutoFit/>
          </a:bodyPr>
          <a:lstStyle/>
          <a:p>
            <a:r>
              <a:rPr lang="zh-CN" altLang="en-US" sz="1600" dirty="0" smtClean="0"/>
              <a:t>隋煬帝</a:t>
            </a:r>
            <a:endParaRPr lang="en-US" altLang="zh-CN" sz="1600" dirty="0" smtClean="0"/>
          </a:p>
          <a:p>
            <a:r>
              <a:rPr lang="zh-CN" altLang="en-US" sz="1600" dirty="0" smtClean="0"/>
              <a:t>（統治</a:t>
            </a:r>
            <a:r>
              <a:rPr lang="en-US" altLang="zh-CN" sz="1600" dirty="0" smtClean="0"/>
              <a:t>604-618</a:t>
            </a:r>
            <a:r>
              <a:rPr lang="zh-CN" altLang="en-US" sz="1600" dirty="0" smtClean="0"/>
              <a:t>）</a:t>
            </a:r>
            <a:endParaRPr lang="en-US" sz="1600" dirty="0"/>
          </a:p>
        </p:txBody>
      </p:sp>
      <p:sp>
        <p:nvSpPr>
          <p:cNvPr id="2" name="TextBox 1"/>
          <p:cNvSpPr txBox="1"/>
          <p:nvPr/>
        </p:nvSpPr>
        <p:spPr>
          <a:xfrm>
            <a:off x="7892460" y="3821668"/>
            <a:ext cx="914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t>廣通渠</a:t>
            </a:r>
            <a:endParaRPr lang="en-US" dirty="0"/>
          </a:p>
        </p:txBody>
      </p:sp>
      <p:sp>
        <p:nvSpPr>
          <p:cNvPr id="17" name="TextBox 16"/>
          <p:cNvSpPr txBox="1"/>
          <p:nvPr/>
        </p:nvSpPr>
        <p:spPr>
          <a:xfrm>
            <a:off x="10276452" y="4419057"/>
            <a:ext cx="90528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通濟渠</a:t>
            </a:r>
            <a:endParaRPr lang="en-US" dirty="0"/>
          </a:p>
        </p:txBody>
      </p:sp>
      <p:sp>
        <p:nvSpPr>
          <p:cNvPr id="18" name="TextBox 17"/>
          <p:cNvSpPr txBox="1"/>
          <p:nvPr/>
        </p:nvSpPr>
        <p:spPr>
          <a:xfrm>
            <a:off x="10259903" y="3610229"/>
            <a:ext cx="920457"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江南河</a:t>
            </a:r>
            <a:endParaRPr lang="en-US" dirty="0"/>
          </a:p>
        </p:txBody>
      </p:sp>
      <p:sp>
        <p:nvSpPr>
          <p:cNvPr id="19" name="TextBox 18"/>
          <p:cNvSpPr txBox="1"/>
          <p:nvPr/>
        </p:nvSpPr>
        <p:spPr>
          <a:xfrm>
            <a:off x="10336069" y="5227886"/>
            <a:ext cx="90528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latin typeface="SimSun" panose="02010600030101010101" pitchFamily="2" charset="-122"/>
                <a:ea typeface="SimSun" panose="02010600030101010101" pitchFamily="2" charset="-122"/>
              </a:rPr>
              <a:t>山陽</a:t>
            </a:r>
            <a:r>
              <a:rPr lang="zh-TW" altLang="en-US" dirty="0">
                <a:latin typeface="SimSun" panose="02010600030101010101" pitchFamily="2" charset="-122"/>
                <a:ea typeface="SimSun" panose="02010600030101010101" pitchFamily="2" charset="-122"/>
              </a:rPr>
              <a:t>瀆</a:t>
            </a:r>
            <a:endParaRPr lang="en-US" dirty="0">
              <a:latin typeface="SimSun" panose="02010600030101010101" pitchFamily="2" charset="-122"/>
              <a:ea typeface="SimSun" panose="02010600030101010101" pitchFamily="2" charset="-122"/>
            </a:endParaRPr>
          </a:p>
        </p:txBody>
      </p:sp>
      <p:sp>
        <p:nvSpPr>
          <p:cNvPr id="3" name="TextBox 2"/>
          <p:cNvSpPr txBox="1"/>
          <p:nvPr/>
        </p:nvSpPr>
        <p:spPr>
          <a:xfrm>
            <a:off x="7376319" y="6003013"/>
            <a:ext cx="3705131" cy="646331"/>
          </a:xfrm>
          <a:prstGeom prst="rect">
            <a:avLst/>
          </a:prstGeom>
          <a:solidFill>
            <a:schemeClr val="accent3">
              <a:lumMod val="20000"/>
              <a:lumOff val="80000"/>
            </a:schemeClr>
          </a:solidFill>
        </p:spPr>
        <p:txBody>
          <a:bodyPr wrap="square" rtlCol="0">
            <a:spAutoFit/>
          </a:bodyPr>
          <a:lstStyle/>
          <a:p>
            <a:r>
              <a:rPr lang="zh-CN" altLang="en-US" dirty="0" smtClean="0"/>
              <a:t>考考你：</a:t>
            </a:r>
            <a:endParaRPr lang="en-US" altLang="zh-CN" dirty="0"/>
          </a:p>
          <a:p>
            <a:r>
              <a:rPr lang="zh-CN" altLang="en-US" dirty="0" smtClean="0"/>
              <a:t>請你把以上四段運河配置到地圖上</a:t>
            </a:r>
            <a:endParaRPr lang="en-US" dirty="0"/>
          </a:p>
        </p:txBody>
      </p:sp>
      <p:sp>
        <p:nvSpPr>
          <p:cNvPr id="4" name="文字方塊 3"/>
          <p:cNvSpPr txBox="1"/>
          <p:nvPr/>
        </p:nvSpPr>
        <p:spPr>
          <a:xfrm>
            <a:off x="7639580" y="4152147"/>
            <a:ext cx="1620957" cy="307777"/>
          </a:xfrm>
          <a:prstGeom prst="rect">
            <a:avLst/>
          </a:prstGeom>
          <a:noFill/>
          <a:ln>
            <a:noFill/>
          </a:ln>
        </p:spPr>
        <p:txBody>
          <a:bodyPr wrap="none" rtlCol="0">
            <a:spAutoFit/>
          </a:bodyPr>
          <a:lstStyle/>
          <a:p>
            <a:r>
              <a:rPr lang="en-US" altLang="zh-TW" sz="1400" dirty="0" smtClean="0">
                <a:solidFill>
                  <a:srgbClr val="00B050"/>
                </a:solidFill>
                <a:latin typeface="SimSun" panose="02010600030101010101" pitchFamily="2" charset="-122"/>
                <a:ea typeface="SimSun" panose="02010600030101010101" pitchFamily="2" charset="-122"/>
              </a:rPr>
              <a:t>(</a:t>
            </a:r>
            <a:r>
              <a:rPr lang="zh-TW" altLang="en-US" sz="1400" dirty="0" smtClean="0">
                <a:solidFill>
                  <a:srgbClr val="00B050"/>
                </a:solidFill>
                <a:latin typeface="SimSun" panose="02010600030101010101" pitchFamily="2" charset="-122"/>
                <a:ea typeface="SimSun" panose="02010600030101010101" pitchFamily="2" charset="-122"/>
              </a:rPr>
              <a:t>連接黃河與大興</a:t>
            </a:r>
            <a:r>
              <a:rPr lang="en-US" altLang="zh-TW" sz="1400" dirty="0" smtClean="0">
                <a:solidFill>
                  <a:srgbClr val="00B050"/>
                </a:solidFill>
                <a:latin typeface="SimSun" panose="02010600030101010101" pitchFamily="2" charset="-122"/>
                <a:ea typeface="SimSun" panose="02010600030101010101" pitchFamily="2" charset="-122"/>
              </a:rPr>
              <a:t>)</a:t>
            </a:r>
            <a:endParaRPr lang="zh-HK" altLang="en-US" sz="1400" dirty="0">
              <a:solidFill>
                <a:srgbClr val="00B050"/>
              </a:solidFill>
              <a:latin typeface="SimSun" panose="02010600030101010101" pitchFamily="2" charset="-122"/>
              <a:ea typeface="SimSun" panose="02010600030101010101" pitchFamily="2" charset="-122"/>
            </a:endParaRPr>
          </a:p>
        </p:txBody>
      </p:sp>
      <p:sp>
        <p:nvSpPr>
          <p:cNvPr id="20" name="文字方塊 19"/>
          <p:cNvSpPr txBox="1"/>
          <p:nvPr/>
        </p:nvSpPr>
        <p:spPr>
          <a:xfrm>
            <a:off x="9978232" y="3962400"/>
            <a:ext cx="1620957" cy="307777"/>
          </a:xfrm>
          <a:prstGeom prst="rect">
            <a:avLst/>
          </a:prstGeom>
          <a:noFill/>
          <a:ln>
            <a:noFill/>
          </a:ln>
        </p:spPr>
        <p:txBody>
          <a:bodyPr wrap="none" rtlCol="0">
            <a:spAutoFit/>
          </a:bodyPr>
          <a:lstStyle/>
          <a:p>
            <a:r>
              <a:rPr lang="en-US" altLang="zh-TW" sz="1400" dirty="0" smtClean="0">
                <a:solidFill>
                  <a:srgbClr val="00B050"/>
                </a:solidFill>
                <a:latin typeface="SimSun" panose="02010600030101010101" pitchFamily="2" charset="-122"/>
                <a:ea typeface="SimSun" panose="02010600030101010101" pitchFamily="2" charset="-122"/>
              </a:rPr>
              <a:t>(</a:t>
            </a:r>
            <a:r>
              <a:rPr lang="zh-TW" altLang="en-US" sz="1400" dirty="0" smtClean="0">
                <a:solidFill>
                  <a:srgbClr val="00B050"/>
                </a:solidFill>
                <a:latin typeface="SimSun" panose="02010600030101010101" pitchFamily="2" charset="-122"/>
                <a:ea typeface="SimSun" panose="02010600030101010101" pitchFamily="2" charset="-122"/>
              </a:rPr>
              <a:t>連接餘杭與長江</a:t>
            </a:r>
            <a:r>
              <a:rPr lang="en-US" altLang="zh-TW" sz="1400" dirty="0" smtClean="0">
                <a:solidFill>
                  <a:srgbClr val="00B050"/>
                </a:solidFill>
                <a:latin typeface="SimSun" panose="02010600030101010101" pitchFamily="2" charset="-122"/>
                <a:ea typeface="SimSun" panose="02010600030101010101" pitchFamily="2" charset="-122"/>
              </a:rPr>
              <a:t>)</a:t>
            </a:r>
            <a:endParaRPr lang="zh-HK" altLang="en-US" sz="1400" dirty="0">
              <a:solidFill>
                <a:srgbClr val="00B050"/>
              </a:solidFill>
              <a:latin typeface="SimSun" panose="02010600030101010101" pitchFamily="2" charset="-122"/>
              <a:ea typeface="SimSun" panose="02010600030101010101" pitchFamily="2" charset="-122"/>
            </a:endParaRPr>
          </a:p>
        </p:txBody>
      </p:sp>
      <p:sp>
        <p:nvSpPr>
          <p:cNvPr id="21" name="文字方塊 20"/>
          <p:cNvSpPr txBox="1"/>
          <p:nvPr/>
        </p:nvSpPr>
        <p:spPr>
          <a:xfrm>
            <a:off x="9908743" y="4788389"/>
            <a:ext cx="1620957" cy="307777"/>
          </a:xfrm>
          <a:prstGeom prst="rect">
            <a:avLst/>
          </a:prstGeom>
          <a:noFill/>
          <a:ln>
            <a:noFill/>
          </a:ln>
        </p:spPr>
        <p:txBody>
          <a:bodyPr wrap="none" rtlCol="0">
            <a:spAutoFit/>
          </a:bodyPr>
          <a:lstStyle/>
          <a:p>
            <a:r>
              <a:rPr lang="en-US" altLang="zh-TW" sz="1400" dirty="0" smtClean="0">
                <a:solidFill>
                  <a:srgbClr val="00B050"/>
                </a:solidFill>
                <a:latin typeface="SimSun" panose="02010600030101010101" pitchFamily="2" charset="-122"/>
                <a:ea typeface="SimSun" panose="02010600030101010101" pitchFamily="2" charset="-122"/>
              </a:rPr>
              <a:t>(</a:t>
            </a:r>
            <a:r>
              <a:rPr lang="zh-TW" altLang="en-US" sz="1400" dirty="0" smtClean="0">
                <a:solidFill>
                  <a:srgbClr val="00B050"/>
                </a:solidFill>
                <a:latin typeface="SimSun" panose="02010600030101010101" pitchFamily="2" charset="-122"/>
                <a:ea typeface="SimSun" panose="02010600030101010101" pitchFamily="2" charset="-122"/>
              </a:rPr>
              <a:t>連接黃河與淮河</a:t>
            </a:r>
            <a:r>
              <a:rPr lang="en-US" altLang="zh-TW" sz="1400" dirty="0" smtClean="0">
                <a:solidFill>
                  <a:srgbClr val="00B050"/>
                </a:solidFill>
                <a:latin typeface="SimSun" panose="02010600030101010101" pitchFamily="2" charset="-122"/>
                <a:ea typeface="SimSun" panose="02010600030101010101" pitchFamily="2" charset="-122"/>
              </a:rPr>
              <a:t>)</a:t>
            </a:r>
            <a:endParaRPr lang="zh-HK" altLang="en-US" sz="1400" dirty="0">
              <a:solidFill>
                <a:srgbClr val="00B050"/>
              </a:solidFill>
              <a:latin typeface="SimSun" panose="02010600030101010101" pitchFamily="2" charset="-122"/>
              <a:ea typeface="SimSun" panose="02010600030101010101" pitchFamily="2" charset="-122"/>
            </a:endParaRPr>
          </a:p>
        </p:txBody>
      </p:sp>
      <p:sp>
        <p:nvSpPr>
          <p:cNvPr id="22" name="文字方塊 21"/>
          <p:cNvSpPr txBox="1"/>
          <p:nvPr/>
        </p:nvSpPr>
        <p:spPr>
          <a:xfrm>
            <a:off x="9909653" y="5566164"/>
            <a:ext cx="1620957" cy="307777"/>
          </a:xfrm>
          <a:prstGeom prst="rect">
            <a:avLst/>
          </a:prstGeom>
          <a:noFill/>
          <a:ln>
            <a:noFill/>
          </a:ln>
        </p:spPr>
        <p:txBody>
          <a:bodyPr wrap="none" rtlCol="0">
            <a:spAutoFit/>
          </a:bodyPr>
          <a:lstStyle/>
          <a:p>
            <a:r>
              <a:rPr lang="en-US" altLang="zh-TW" sz="1400" dirty="0" smtClean="0">
                <a:solidFill>
                  <a:srgbClr val="00B050"/>
                </a:solidFill>
                <a:latin typeface="SimSun" panose="02010600030101010101" pitchFamily="2" charset="-122"/>
                <a:ea typeface="SimSun" panose="02010600030101010101" pitchFamily="2" charset="-122"/>
              </a:rPr>
              <a:t>(</a:t>
            </a:r>
            <a:r>
              <a:rPr lang="zh-TW" altLang="en-US" sz="1400" dirty="0" smtClean="0">
                <a:solidFill>
                  <a:srgbClr val="00B050"/>
                </a:solidFill>
                <a:latin typeface="SimSun" panose="02010600030101010101" pitchFamily="2" charset="-122"/>
                <a:ea typeface="SimSun" panose="02010600030101010101" pitchFamily="2" charset="-122"/>
              </a:rPr>
              <a:t>連接淮河與長江</a:t>
            </a:r>
            <a:r>
              <a:rPr lang="en-US" altLang="zh-TW" sz="1400" dirty="0" smtClean="0">
                <a:solidFill>
                  <a:srgbClr val="00B050"/>
                </a:solidFill>
                <a:latin typeface="SimSun" panose="02010600030101010101" pitchFamily="2" charset="-122"/>
                <a:ea typeface="SimSun" panose="02010600030101010101" pitchFamily="2" charset="-122"/>
              </a:rPr>
              <a:t>)</a:t>
            </a:r>
            <a:endParaRPr lang="zh-HK" altLang="en-US" sz="1400" dirty="0">
              <a:solidFill>
                <a:srgbClr val="00B050"/>
              </a:solidFill>
              <a:latin typeface="SimSun" panose="02010600030101010101" pitchFamily="2" charset="-122"/>
              <a:ea typeface="SimSun" panose="02010600030101010101" pitchFamily="2" charset="-122"/>
            </a:endParaRPr>
          </a:p>
        </p:txBody>
      </p:sp>
      <p:sp>
        <p:nvSpPr>
          <p:cNvPr id="23" name="TextBox 1"/>
          <p:cNvSpPr txBox="1"/>
          <p:nvPr/>
        </p:nvSpPr>
        <p:spPr>
          <a:xfrm>
            <a:off x="0" y="2185"/>
            <a:ext cx="42521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修建運河的考慮：路線的規劃</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1556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p:bldP spid="13" grpId="0"/>
      <p:bldP spid="16" grpId="0"/>
      <p:bldP spid="2" grpId="0" animBg="1"/>
      <p:bldP spid="17" grpId="0" animBg="1"/>
      <p:bldP spid="18" grpId="0" animBg="1"/>
      <p:bldP spid="19" grpId="0" animBg="1"/>
      <p:bldP spid="3" grpId="0" animBg="1"/>
      <p:bldP spid="4" grpId="0"/>
      <p:bldP spid="20" grpId="0"/>
      <p:bldP spid="21" grpId="0"/>
      <p:bldP spid="22" grpId="0"/>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 y="152400"/>
            <a:ext cx="6157119" cy="651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a:extLst>
              <a:ext uri="{FF2B5EF4-FFF2-40B4-BE49-F238E27FC236}">
                <a16:creationId xmlns:a16="http://schemas.microsoft.com/office/drawing/2014/main" id="{D7D0356D-ECDE-9141-B1DF-4A1361B5C67C}"/>
              </a:ext>
            </a:extLst>
          </p:cNvPr>
          <p:cNvSpPr txBox="1"/>
          <p:nvPr/>
        </p:nvSpPr>
        <p:spPr>
          <a:xfrm>
            <a:off x="153130" y="51907"/>
            <a:ext cx="7147718"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Concerns over Constructing Canals: Route Planning</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Freeform 5"/>
          <p:cNvSpPr/>
          <p:nvPr/>
        </p:nvSpPr>
        <p:spPr>
          <a:xfrm>
            <a:off x="2880520" y="3657600"/>
            <a:ext cx="1608470" cy="5334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29380" y="4198741"/>
            <a:ext cx="353961" cy="184354"/>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83341" y="4392870"/>
            <a:ext cx="511778"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eform 8"/>
          <p:cNvSpPr/>
          <p:nvPr/>
        </p:nvSpPr>
        <p:spPr>
          <a:xfrm rot="21251320">
            <a:off x="2268726" y="3809412"/>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528718" y="34971"/>
            <a:ext cx="4380989"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Owing to the huge scale of works, the construction of the four canals lasted through the terms of two emperors of the Sui Dynasty.</a:t>
            </a:r>
            <a:endParaRPr lang="en-US" dirty="0">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790" y="962576"/>
            <a:ext cx="2569124" cy="297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182" y="833268"/>
            <a:ext cx="2555526" cy="295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rot="20050260">
            <a:off x="7566288" y="1039286"/>
            <a:ext cx="1719692" cy="830997"/>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Emperor Wen of the Sui Dynasty</a:t>
            </a:r>
          </a:p>
          <a:p>
            <a:r>
              <a:rPr lang="en-US" altLang="zh-CN" sz="1600" dirty="0">
                <a:latin typeface="Times New Roman" panose="02020603050405020304" pitchFamily="18" charset="0"/>
                <a:cs typeface="Times New Roman" panose="02020603050405020304" pitchFamily="18" charset="0"/>
              </a:rPr>
              <a:t>(Reign:581-604)</a:t>
            </a:r>
            <a:endParaRPr lang="en-US" sz="1600" dirty="0">
              <a:latin typeface="Times New Roman" panose="02020603050405020304" pitchFamily="18" charset="0"/>
              <a:cs typeface="Times New Roman" panose="02020603050405020304" pitchFamily="18" charset="0"/>
            </a:endParaRPr>
          </a:p>
        </p:txBody>
      </p:sp>
      <p:sp>
        <p:nvSpPr>
          <p:cNvPr id="16" name="TextBox 15"/>
          <p:cNvSpPr txBox="1"/>
          <p:nvPr/>
        </p:nvSpPr>
        <p:spPr>
          <a:xfrm rot="20050260">
            <a:off x="9774383" y="888483"/>
            <a:ext cx="1634919" cy="830997"/>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Emperor Yang of the Sui Dynasty</a:t>
            </a:r>
          </a:p>
          <a:p>
            <a:r>
              <a:rPr lang="en-US" altLang="zh-CN" sz="1600" dirty="0">
                <a:latin typeface="Times New Roman" panose="02020603050405020304" pitchFamily="18" charset="0"/>
                <a:cs typeface="Times New Roman" panose="02020603050405020304" pitchFamily="18" charset="0"/>
              </a:rPr>
              <a:t>(Reign: 604-618)</a:t>
            </a:r>
            <a:endParaRPr lang="en-US" sz="1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510518" y="3789184"/>
            <a:ext cx="1909948"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dirty="0" err="1">
                <a:latin typeface="Times New Roman" panose="02020603050405020304" pitchFamily="18" charset="0"/>
                <a:cs typeface="Times New Roman" panose="02020603050405020304" pitchFamily="18" charset="0"/>
              </a:rPr>
              <a:t>Guangtong</a:t>
            </a:r>
            <a:r>
              <a:rPr lang="en-US" altLang="zh-CN" dirty="0">
                <a:latin typeface="Times New Roman" panose="02020603050405020304" pitchFamily="18" charset="0"/>
                <a:cs typeface="Times New Roman" panose="02020603050405020304" pitchFamily="18" charset="0"/>
              </a:rPr>
              <a:t> Canal</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813964" y="3608595"/>
            <a:ext cx="1759894"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latin typeface="Times New Roman" panose="02020603050405020304" pitchFamily="18" charset="0"/>
                <a:cs typeface="Times New Roman" panose="02020603050405020304" pitchFamily="18" charset="0"/>
              </a:rPr>
              <a:t>Jiangnan Canal</a:t>
            </a:r>
          </a:p>
        </p:txBody>
      </p:sp>
      <p:sp>
        <p:nvSpPr>
          <p:cNvPr id="19" name="文字方塊 3"/>
          <p:cNvSpPr txBox="1"/>
          <p:nvPr/>
        </p:nvSpPr>
        <p:spPr>
          <a:xfrm>
            <a:off x="7492773" y="4179843"/>
            <a:ext cx="1927693" cy="523220"/>
          </a:xfrm>
          <a:prstGeom prst="rect">
            <a:avLst/>
          </a:prstGeom>
          <a:noFill/>
          <a:ln>
            <a:noFill/>
          </a:ln>
        </p:spPr>
        <p:txBody>
          <a:bodyPr wrap="square" rtlCol="0">
            <a:spAutoFit/>
          </a:bodyPr>
          <a:lstStyle/>
          <a:p>
            <a:r>
              <a:rPr lang="en-US" altLang="zh-HK"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(joining the Yellow River and </a:t>
            </a:r>
            <a:r>
              <a:rPr lang="en-US" altLang="zh-HK" sz="1400" dirty="0" err="1" smtClean="0">
                <a:solidFill>
                  <a:srgbClr val="00B050"/>
                </a:solidFill>
                <a:latin typeface="Times New Roman" panose="02020603050405020304" pitchFamily="18" charset="0"/>
                <a:ea typeface="SimSun" panose="02010600030101010101" pitchFamily="2" charset="-122"/>
                <a:cs typeface="Times New Roman" panose="02020603050405020304" pitchFamily="18" charset="0"/>
              </a:rPr>
              <a:t>Da’xing</a:t>
            </a:r>
            <a:r>
              <a:rPr lang="en-US" altLang="zh-HK"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a:t>
            </a:r>
            <a:endParaRPr lang="zh-HK" altLang="en-US"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0" name="文字方塊 19"/>
          <p:cNvSpPr txBox="1"/>
          <p:nvPr/>
        </p:nvSpPr>
        <p:spPr>
          <a:xfrm>
            <a:off x="9875360" y="3929406"/>
            <a:ext cx="1759894" cy="523220"/>
          </a:xfrm>
          <a:prstGeom prst="rect">
            <a:avLst/>
          </a:prstGeom>
          <a:noFill/>
          <a:ln>
            <a:noFill/>
          </a:ln>
        </p:spPr>
        <p:txBody>
          <a:bodyPr wrap="square" rtlCol="0">
            <a:spAutoFit/>
          </a:bodyPr>
          <a:lstStyle/>
          <a:p>
            <a:r>
              <a:rPr lang="en-US" altLang="zh-HK"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(joining the Yangzi River and </a:t>
            </a:r>
            <a:r>
              <a:rPr lang="en-US" altLang="zh-HK" sz="1400" dirty="0" err="1">
                <a:solidFill>
                  <a:srgbClr val="00B050"/>
                </a:solidFill>
                <a:latin typeface="Times New Roman" panose="02020603050405020304" pitchFamily="18" charset="0"/>
                <a:ea typeface="SimSun" panose="02010600030101010101" pitchFamily="2" charset="-122"/>
                <a:cs typeface="Times New Roman" panose="02020603050405020304" pitchFamily="18" charset="0"/>
              </a:rPr>
              <a:t>Yuhang</a:t>
            </a:r>
            <a:r>
              <a:rPr lang="en-US" altLang="zh-HK"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a:t>
            </a:r>
            <a:endParaRPr lang="zh-HK" altLang="en-US"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1" name="TextBox 20"/>
          <p:cNvSpPr txBox="1"/>
          <p:nvPr/>
        </p:nvSpPr>
        <p:spPr>
          <a:xfrm>
            <a:off x="9933483" y="4461927"/>
            <a:ext cx="1506713"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Tongji Canal</a:t>
            </a:r>
            <a:endParaRPr lang="en-US" dirty="0">
              <a:latin typeface="Times New Roman" panose="02020603050405020304" pitchFamily="18" charset="0"/>
              <a:cs typeface="Times New Roman" panose="02020603050405020304" pitchFamily="18" charset="0"/>
            </a:endParaRPr>
          </a:p>
        </p:txBody>
      </p:sp>
      <p:sp>
        <p:nvSpPr>
          <p:cNvPr id="22" name="文字方塊 20"/>
          <p:cNvSpPr txBox="1"/>
          <p:nvPr/>
        </p:nvSpPr>
        <p:spPr>
          <a:xfrm>
            <a:off x="9798739" y="4808114"/>
            <a:ext cx="2110969" cy="523220"/>
          </a:xfrm>
          <a:prstGeom prst="rect">
            <a:avLst/>
          </a:prstGeom>
          <a:noFill/>
          <a:ln>
            <a:noFill/>
          </a:ln>
        </p:spPr>
        <p:txBody>
          <a:bodyPr wrap="square" rtlCol="0">
            <a:spAutoFit/>
          </a:bodyPr>
          <a:lstStyle/>
          <a:p>
            <a:r>
              <a:rPr lang="en-US" altLang="zh-TW"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(joining the Yellow River and the </a:t>
            </a:r>
            <a:r>
              <a:rPr lang="en-US" altLang="zh-TW" sz="1400" dirty="0" err="1">
                <a:solidFill>
                  <a:srgbClr val="00B050"/>
                </a:solidFill>
                <a:latin typeface="Times New Roman" panose="02020603050405020304" pitchFamily="18" charset="0"/>
                <a:ea typeface="SimSun" panose="02010600030101010101" pitchFamily="2" charset="-122"/>
                <a:cs typeface="Times New Roman" panose="02020603050405020304" pitchFamily="18" charset="0"/>
              </a:rPr>
              <a:t>Huai</a:t>
            </a:r>
            <a:r>
              <a:rPr lang="en-US" altLang="zh-TW"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 River)</a:t>
            </a:r>
            <a:endParaRPr lang="zh-HK" altLang="en-US"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 name="TextBox 22"/>
          <p:cNvSpPr txBox="1"/>
          <p:nvPr/>
        </p:nvSpPr>
        <p:spPr>
          <a:xfrm>
            <a:off x="9719212" y="5308188"/>
            <a:ext cx="219049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dirty="0" smtClean="0">
                <a:latin typeface="Times New Roman" panose="02020603050405020304" pitchFamily="18" charset="0"/>
                <a:ea typeface="SimSun" panose="02010600030101010101" pitchFamily="2" charset="-122"/>
                <a:cs typeface="Times New Roman" panose="02020603050405020304" pitchFamily="18" charset="0"/>
              </a:rPr>
              <a:t>Shanyangdu Canal</a:t>
            </a:r>
            <a:endParaRPr lang="en-US"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4" name="文字方塊 21"/>
          <p:cNvSpPr txBox="1"/>
          <p:nvPr/>
        </p:nvSpPr>
        <p:spPr>
          <a:xfrm>
            <a:off x="9813964" y="5640670"/>
            <a:ext cx="1966315" cy="523220"/>
          </a:xfrm>
          <a:prstGeom prst="rect">
            <a:avLst/>
          </a:prstGeom>
          <a:noFill/>
          <a:ln>
            <a:noFill/>
          </a:ln>
        </p:spPr>
        <p:txBody>
          <a:bodyPr wrap="square" rtlCol="0">
            <a:spAutoFit/>
          </a:bodyPr>
          <a:lstStyle/>
          <a:p>
            <a:r>
              <a:rPr lang="en-US" altLang="zh-HK"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(joining the </a:t>
            </a:r>
            <a:r>
              <a:rPr lang="en-US" altLang="zh-HK" sz="1400" dirty="0" err="1">
                <a:solidFill>
                  <a:srgbClr val="00B050"/>
                </a:solidFill>
                <a:latin typeface="Times New Roman" panose="02020603050405020304" pitchFamily="18" charset="0"/>
                <a:ea typeface="SimSun" panose="02010600030101010101" pitchFamily="2" charset="-122"/>
                <a:cs typeface="Times New Roman" panose="02020603050405020304" pitchFamily="18" charset="0"/>
              </a:rPr>
              <a:t>Huai</a:t>
            </a:r>
            <a:r>
              <a:rPr lang="en-US" altLang="zh-HK"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 River and the Yangzi River)</a:t>
            </a:r>
            <a:endParaRPr lang="zh-HK" altLang="en-US" sz="140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5" name="TextBox 24"/>
          <p:cNvSpPr txBox="1"/>
          <p:nvPr/>
        </p:nvSpPr>
        <p:spPr>
          <a:xfrm>
            <a:off x="6385719" y="6161521"/>
            <a:ext cx="5743803" cy="646331"/>
          </a:xfrm>
          <a:prstGeom prst="rect">
            <a:avLst/>
          </a:prstGeom>
          <a:solidFill>
            <a:schemeClr val="accent3">
              <a:lumMod val="20000"/>
              <a:lumOff val="80000"/>
            </a:schemeClr>
          </a:solid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Quick test</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Please match the above canals to their locations on the map.</a:t>
            </a:r>
          </a:p>
        </p:txBody>
      </p:sp>
    </p:spTree>
    <p:extLst>
      <p:ext uri="{BB962C8B-B14F-4D97-AF65-F5344CB8AC3E}">
        <p14:creationId xmlns:p14="http://schemas.microsoft.com/office/powerpoint/2010/main" val="25763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P spid="11" grpId="0"/>
      <p:bldP spid="15" grpId="0"/>
      <p:bldP spid="16" grpId="0"/>
      <p:bldP spid="17" grpId="0" animBg="1"/>
      <p:bldP spid="18" grpId="0" animBg="1"/>
      <p:bldP spid="19" grpId="0"/>
      <p:bldP spid="20" grpId="0"/>
      <p:bldP spid="21" grpId="0" animBg="1"/>
      <p:bldP spid="22" grpId="0"/>
      <p:bldP spid="23" grpId="0" animBg="1"/>
      <p:bldP spid="24" grpId="0"/>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 y="9070"/>
            <a:ext cx="6913418" cy="684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2347119" y="4246835"/>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718718" y="3962400"/>
            <a:ext cx="1524001" cy="4572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322046" y="4455054"/>
            <a:ext cx="353961" cy="368709"/>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70686" y="4890694"/>
            <a:ext cx="410233"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7604919" y="152400"/>
            <a:ext cx="4308126" cy="646331"/>
          </a:xfrm>
          <a:prstGeom prst="rect">
            <a:avLst/>
          </a:prstGeom>
          <a:noFill/>
        </p:spPr>
        <p:txBody>
          <a:bodyPr wrap="square" rtlCol="0">
            <a:spAutoFit/>
          </a:bodyPr>
          <a:lstStyle/>
          <a:p>
            <a:r>
              <a:rPr lang="zh-CN" altLang="en-US" dirty="0" smtClean="0"/>
              <a:t>由於工程過於浩大，這四段運河的修建經歷了隋代兩個皇帝。</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919" y="877684"/>
            <a:ext cx="2569124" cy="297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20050260">
            <a:off x="7882423" y="1111805"/>
            <a:ext cx="1571239" cy="584775"/>
          </a:xfrm>
          <a:prstGeom prst="rect">
            <a:avLst/>
          </a:prstGeom>
          <a:noFill/>
        </p:spPr>
        <p:txBody>
          <a:bodyPr wrap="square" rtlCol="0">
            <a:spAutoFit/>
          </a:bodyPr>
          <a:lstStyle/>
          <a:p>
            <a:r>
              <a:rPr lang="zh-CN" altLang="en-US" sz="1600" dirty="0" smtClean="0"/>
              <a:t>隋文帝</a:t>
            </a:r>
            <a:endParaRPr lang="en-US" altLang="zh-CN" sz="1600" dirty="0" smtClean="0"/>
          </a:p>
          <a:p>
            <a:r>
              <a:rPr lang="zh-CN" altLang="en-US" sz="1600" dirty="0" smtClean="0"/>
              <a:t>（統治</a:t>
            </a:r>
            <a:r>
              <a:rPr lang="en-US" altLang="zh-CN" sz="1600" dirty="0" smtClean="0"/>
              <a:t>581-604</a:t>
            </a:r>
            <a:r>
              <a:rPr lang="zh-CN" altLang="en-US" sz="1600" dirty="0" smtClean="0"/>
              <a:t>）</a:t>
            </a:r>
            <a:endParaRPr lang="en-US" sz="16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519" y="765407"/>
            <a:ext cx="2555526" cy="295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20050260">
            <a:off x="9902673" y="1029555"/>
            <a:ext cx="1634919" cy="584775"/>
          </a:xfrm>
          <a:prstGeom prst="rect">
            <a:avLst/>
          </a:prstGeom>
          <a:noFill/>
        </p:spPr>
        <p:txBody>
          <a:bodyPr wrap="square" rtlCol="0">
            <a:spAutoFit/>
          </a:bodyPr>
          <a:lstStyle/>
          <a:p>
            <a:r>
              <a:rPr lang="zh-CN" altLang="en-US" sz="1600" dirty="0" smtClean="0"/>
              <a:t>隋煬帝</a:t>
            </a:r>
            <a:endParaRPr lang="en-US" altLang="zh-CN" sz="1600" dirty="0" smtClean="0"/>
          </a:p>
          <a:p>
            <a:r>
              <a:rPr lang="zh-CN" altLang="en-US" sz="1600" dirty="0" smtClean="0"/>
              <a:t>（統治</a:t>
            </a:r>
            <a:r>
              <a:rPr lang="en-US" altLang="zh-CN" sz="1600" dirty="0" smtClean="0"/>
              <a:t>604-618</a:t>
            </a:r>
            <a:r>
              <a:rPr lang="zh-CN" altLang="en-US" sz="1600" dirty="0" smtClean="0"/>
              <a:t>）</a:t>
            </a:r>
            <a:endParaRPr lang="en-US" sz="1600" dirty="0"/>
          </a:p>
        </p:txBody>
      </p:sp>
      <p:sp>
        <p:nvSpPr>
          <p:cNvPr id="2" name="TextBox 1"/>
          <p:cNvSpPr txBox="1"/>
          <p:nvPr/>
        </p:nvSpPr>
        <p:spPr>
          <a:xfrm>
            <a:off x="1845674" y="3810197"/>
            <a:ext cx="914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t>廣通渠</a:t>
            </a:r>
            <a:endParaRPr lang="en-US" dirty="0"/>
          </a:p>
        </p:txBody>
      </p:sp>
      <p:sp>
        <p:nvSpPr>
          <p:cNvPr id="17" name="TextBox 16"/>
          <p:cNvSpPr txBox="1"/>
          <p:nvPr/>
        </p:nvSpPr>
        <p:spPr>
          <a:xfrm>
            <a:off x="4420156" y="3712085"/>
            <a:ext cx="90528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通濟渠</a:t>
            </a:r>
            <a:endParaRPr lang="en-US" dirty="0"/>
          </a:p>
        </p:txBody>
      </p:sp>
      <p:sp>
        <p:nvSpPr>
          <p:cNvPr id="18" name="TextBox 17"/>
          <p:cNvSpPr txBox="1"/>
          <p:nvPr/>
        </p:nvSpPr>
        <p:spPr>
          <a:xfrm>
            <a:off x="6080919" y="4988835"/>
            <a:ext cx="920457"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江南河</a:t>
            </a:r>
            <a:endParaRPr lang="en-US" dirty="0"/>
          </a:p>
        </p:txBody>
      </p:sp>
      <p:sp>
        <p:nvSpPr>
          <p:cNvPr id="3" name="TextBox 2"/>
          <p:cNvSpPr txBox="1"/>
          <p:nvPr/>
        </p:nvSpPr>
        <p:spPr>
          <a:xfrm>
            <a:off x="7376319" y="5410200"/>
            <a:ext cx="3705131" cy="646331"/>
          </a:xfrm>
          <a:prstGeom prst="rect">
            <a:avLst/>
          </a:prstGeom>
          <a:solidFill>
            <a:schemeClr val="accent3">
              <a:lumMod val="20000"/>
              <a:lumOff val="80000"/>
            </a:schemeClr>
          </a:solidFill>
        </p:spPr>
        <p:txBody>
          <a:bodyPr wrap="square" rtlCol="0">
            <a:spAutoFit/>
          </a:bodyPr>
          <a:lstStyle/>
          <a:p>
            <a:r>
              <a:rPr lang="zh-CN" altLang="en-US" dirty="0" smtClean="0"/>
              <a:t>考考你：</a:t>
            </a:r>
            <a:endParaRPr lang="en-US" altLang="zh-CN" dirty="0"/>
          </a:p>
          <a:p>
            <a:r>
              <a:rPr lang="zh-CN" altLang="en-US" dirty="0" smtClean="0"/>
              <a:t>請你把以上四段運河配置到地圖上</a:t>
            </a:r>
            <a:endParaRPr lang="en-US" dirty="0"/>
          </a:p>
        </p:txBody>
      </p:sp>
      <p:sp>
        <p:nvSpPr>
          <p:cNvPr id="20" name="TextBox 19"/>
          <p:cNvSpPr txBox="1"/>
          <p:nvPr/>
        </p:nvSpPr>
        <p:spPr>
          <a:xfrm>
            <a:off x="5535292" y="4306036"/>
            <a:ext cx="8915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山陽瀆</a:t>
            </a:r>
            <a:endParaRPr lang="en-US" dirty="0"/>
          </a:p>
        </p:txBody>
      </p:sp>
      <p:sp>
        <p:nvSpPr>
          <p:cNvPr id="19" name="TextBox 1"/>
          <p:cNvSpPr txBox="1"/>
          <p:nvPr/>
        </p:nvSpPr>
        <p:spPr>
          <a:xfrm>
            <a:off x="0" y="2185"/>
            <a:ext cx="42521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修建運河的考慮：路線的規劃</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469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p:bldP spid="13" grpId="0"/>
      <p:bldP spid="16" grpId="0"/>
      <p:bldP spid="2" grpId="0" animBg="1"/>
      <p:bldP spid="17" grpId="0" animBg="1"/>
      <p:bldP spid="18" grpId="0" animBg="1"/>
      <p:bldP spid="3" grpId="0" animBg="1"/>
      <p:bldP spid="20"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 y="152400"/>
            <a:ext cx="6157119" cy="651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a:extLst>
              <a:ext uri="{FF2B5EF4-FFF2-40B4-BE49-F238E27FC236}">
                <a16:creationId xmlns:a16="http://schemas.microsoft.com/office/drawing/2014/main" id="{D7D0356D-ECDE-9141-B1DF-4A1361B5C67C}"/>
              </a:ext>
            </a:extLst>
          </p:cNvPr>
          <p:cNvSpPr txBox="1"/>
          <p:nvPr/>
        </p:nvSpPr>
        <p:spPr>
          <a:xfrm>
            <a:off x="153130" y="51907"/>
            <a:ext cx="7147718"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Concerns over Constructing Canals: Route Planning</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Freeform 5"/>
          <p:cNvSpPr/>
          <p:nvPr/>
        </p:nvSpPr>
        <p:spPr>
          <a:xfrm>
            <a:off x="2880520" y="3657600"/>
            <a:ext cx="1608470" cy="5334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29380" y="4198741"/>
            <a:ext cx="353961" cy="184354"/>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83341" y="4392870"/>
            <a:ext cx="511778"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eform 8"/>
          <p:cNvSpPr/>
          <p:nvPr/>
        </p:nvSpPr>
        <p:spPr>
          <a:xfrm rot="21251320">
            <a:off x="2268726" y="3809412"/>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528718" y="34971"/>
            <a:ext cx="4380989"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Owing to the huge scale of works, the construction of the four canals lasted through the terms of two emperors of the Sui Dynasty.</a:t>
            </a:r>
            <a:endParaRPr lang="en-US" dirty="0">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790" y="962576"/>
            <a:ext cx="2569124" cy="297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182" y="833268"/>
            <a:ext cx="2555526" cy="295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rot="20050260">
            <a:off x="7566288" y="1039286"/>
            <a:ext cx="1719692" cy="830997"/>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Emperor Wen of the Sui Dynasty</a:t>
            </a:r>
          </a:p>
          <a:p>
            <a:r>
              <a:rPr lang="en-US" altLang="zh-CN" sz="1600" dirty="0">
                <a:latin typeface="Times New Roman" panose="02020603050405020304" pitchFamily="18" charset="0"/>
                <a:cs typeface="Times New Roman" panose="02020603050405020304" pitchFamily="18" charset="0"/>
              </a:rPr>
              <a:t>(Reign:581-604)</a:t>
            </a:r>
            <a:endParaRPr lang="en-US" sz="1600" dirty="0">
              <a:latin typeface="Times New Roman" panose="02020603050405020304" pitchFamily="18" charset="0"/>
              <a:cs typeface="Times New Roman" panose="02020603050405020304" pitchFamily="18" charset="0"/>
            </a:endParaRPr>
          </a:p>
        </p:txBody>
      </p:sp>
      <p:sp>
        <p:nvSpPr>
          <p:cNvPr id="16" name="TextBox 15"/>
          <p:cNvSpPr txBox="1"/>
          <p:nvPr/>
        </p:nvSpPr>
        <p:spPr>
          <a:xfrm rot="20050260">
            <a:off x="9774383" y="888483"/>
            <a:ext cx="1634919" cy="830997"/>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Emperor Yang of the Sui Dynasty</a:t>
            </a:r>
          </a:p>
          <a:p>
            <a:r>
              <a:rPr lang="en-US" altLang="zh-CN" sz="1600" dirty="0">
                <a:latin typeface="Times New Roman" panose="02020603050405020304" pitchFamily="18" charset="0"/>
                <a:cs typeface="Times New Roman" panose="02020603050405020304" pitchFamily="18" charset="0"/>
              </a:rPr>
              <a:t>(Reign: 604-618)</a:t>
            </a:r>
            <a:endParaRPr lang="en-US" sz="1600" dirty="0">
              <a:latin typeface="Times New Roman" panose="02020603050405020304" pitchFamily="18" charset="0"/>
              <a:cs typeface="Times New Roman" panose="02020603050405020304" pitchFamily="18" charset="0"/>
            </a:endParaRPr>
          </a:p>
        </p:txBody>
      </p:sp>
      <p:sp>
        <p:nvSpPr>
          <p:cNvPr id="26" name="TextBox 1">
            <a:extLst>
              <a:ext uri="{FF2B5EF4-FFF2-40B4-BE49-F238E27FC236}">
                <a16:creationId xmlns:a16="http://schemas.microsoft.com/office/drawing/2014/main" id="{FC62F246-7644-BC47-B0A5-F9961010C424}"/>
              </a:ext>
            </a:extLst>
          </p:cNvPr>
          <p:cNvSpPr txBox="1"/>
          <p:nvPr/>
        </p:nvSpPr>
        <p:spPr>
          <a:xfrm>
            <a:off x="1743876" y="3237567"/>
            <a:ext cx="1045827"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1400" dirty="0" err="1">
                <a:latin typeface="Times New Roman" panose="02020603050405020304" pitchFamily="18" charset="0"/>
                <a:cs typeface="Times New Roman" panose="02020603050405020304" pitchFamily="18" charset="0"/>
              </a:rPr>
              <a:t>Guangtong</a:t>
            </a:r>
            <a:r>
              <a:rPr lang="en-US" altLang="zh-CN" sz="1400" dirty="0">
                <a:latin typeface="Times New Roman" panose="02020603050405020304" pitchFamily="18" charset="0"/>
                <a:cs typeface="Times New Roman" panose="02020603050405020304" pitchFamily="18" charset="0"/>
              </a:rPr>
              <a:t> Canal</a:t>
            </a:r>
            <a:endParaRPr lang="en-US" sz="1400" dirty="0">
              <a:latin typeface="Times New Roman" panose="02020603050405020304" pitchFamily="18" charset="0"/>
              <a:cs typeface="Times New Roman" panose="02020603050405020304" pitchFamily="18" charset="0"/>
            </a:endParaRPr>
          </a:p>
        </p:txBody>
      </p:sp>
      <p:sp>
        <p:nvSpPr>
          <p:cNvPr id="27" name="TextBox 16">
            <a:extLst>
              <a:ext uri="{FF2B5EF4-FFF2-40B4-BE49-F238E27FC236}">
                <a16:creationId xmlns:a16="http://schemas.microsoft.com/office/drawing/2014/main" id="{794F1D77-6A70-D844-864C-8350A7E9F0B5}"/>
              </a:ext>
            </a:extLst>
          </p:cNvPr>
          <p:cNvSpPr txBox="1"/>
          <p:nvPr/>
        </p:nvSpPr>
        <p:spPr>
          <a:xfrm>
            <a:off x="3355293" y="3509589"/>
            <a:ext cx="1174087"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Tongji Canal</a:t>
            </a:r>
            <a:endParaRPr lang="en-US" sz="1400" dirty="0">
              <a:latin typeface="Times New Roman" panose="02020603050405020304" pitchFamily="18" charset="0"/>
              <a:cs typeface="Times New Roman" panose="02020603050405020304" pitchFamily="18" charset="0"/>
            </a:endParaRPr>
          </a:p>
        </p:txBody>
      </p:sp>
      <p:sp>
        <p:nvSpPr>
          <p:cNvPr id="28" name="TextBox 18">
            <a:extLst>
              <a:ext uri="{FF2B5EF4-FFF2-40B4-BE49-F238E27FC236}">
                <a16:creationId xmlns:a16="http://schemas.microsoft.com/office/drawing/2014/main" id="{8F0C3584-92D5-E042-9562-8C5D9A9047B2}"/>
              </a:ext>
            </a:extLst>
          </p:cNvPr>
          <p:cNvSpPr txBox="1"/>
          <p:nvPr/>
        </p:nvSpPr>
        <p:spPr>
          <a:xfrm>
            <a:off x="4791676" y="3952364"/>
            <a:ext cx="1746443"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1600" dirty="0" smtClean="0">
                <a:latin typeface="Times New Roman" panose="02020603050405020304" pitchFamily="18" charset="0"/>
                <a:ea typeface="SimSun" panose="02010600030101010101" pitchFamily="2" charset="-122"/>
                <a:cs typeface="Times New Roman" panose="02020603050405020304" pitchFamily="18" charset="0"/>
              </a:rPr>
              <a:t>Shanyangdu Canal</a:t>
            </a:r>
            <a:endParaRPr lang="en-US" sz="1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9" name="TextBox 17">
            <a:extLst>
              <a:ext uri="{FF2B5EF4-FFF2-40B4-BE49-F238E27FC236}">
                <a16:creationId xmlns:a16="http://schemas.microsoft.com/office/drawing/2014/main" id="{1468D519-9024-3043-BE9A-4634BEDE3EB0}"/>
              </a:ext>
            </a:extLst>
          </p:cNvPr>
          <p:cNvSpPr txBox="1"/>
          <p:nvPr/>
        </p:nvSpPr>
        <p:spPr>
          <a:xfrm>
            <a:off x="5348127" y="4395286"/>
            <a:ext cx="1496187"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a:latin typeface="Times New Roman" panose="02020603050405020304" pitchFamily="18" charset="0"/>
                <a:cs typeface="Times New Roman" panose="02020603050405020304" pitchFamily="18" charset="0"/>
              </a:rPr>
              <a:t>Jiangnan Canal</a:t>
            </a:r>
          </a:p>
        </p:txBody>
      </p:sp>
      <p:sp>
        <p:nvSpPr>
          <p:cNvPr id="30" name="TextBox 29"/>
          <p:cNvSpPr txBox="1"/>
          <p:nvPr/>
        </p:nvSpPr>
        <p:spPr>
          <a:xfrm>
            <a:off x="8006635" y="4971452"/>
            <a:ext cx="4011212" cy="923330"/>
          </a:xfrm>
          <a:prstGeom prst="rect">
            <a:avLst/>
          </a:prstGeom>
          <a:solidFill>
            <a:schemeClr val="accent3">
              <a:lumMod val="20000"/>
              <a:lumOff val="80000"/>
            </a:schemeClr>
          </a:solid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Quick test</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Please match the above canals to their locations on the map.</a:t>
            </a:r>
            <a:endParaRPr lang="en-US" dirty="0"/>
          </a:p>
        </p:txBody>
      </p:sp>
    </p:spTree>
    <p:extLst>
      <p:ext uri="{BB962C8B-B14F-4D97-AF65-F5344CB8AC3E}">
        <p14:creationId xmlns:p14="http://schemas.microsoft.com/office/powerpoint/2010/main" val="112247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P spid="11" grpId="0"/>
      <p:bldP spid="15" grpId="0"/>
      <p:bldP spid="16" grpId="0"/>
      <p:bldP spid="26" grpId="0" animBg="1"/>
      <p:bldP spid="27" grpId="0" animBg="1"/>
      <p:bldP spid="28" grpId="0" animBg="1"/>
      <p:bldP spid="29"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 y="9070"/>
            <a:ext cx="6913418" cy="684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2347119" y="4246835"/>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718718" y="3962400"/>
            <a:ext cx="1524001" cy="4572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322046" y="4455054"/>
            <a:ext cx="353961" cy="368709"/>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70686" y="4890694"/>
            <a:ext cx="410233"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1845674" y="3810197"/>
            <a:ext cx="914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t>廣通渠</a:t>
            </a:r>
            <a:endParaRPr lang="en-US" dirty="0"/>
          </a:p>
        </p:txBody>
      </p:sp>
      <p:sp>
        <p:nvSpPr>
          <p:cNvPr id="17" name="TextBox 16"/>
          <p:cNvSpPr txBox="1"/>
          <p:nvPr/>
        </p:nvSpPr>
        <p:spPr>
          <a:xfrm>
            <a:off x="4420156" y="3712085"/>
            <a:ext cx="90528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通濟渠</a:t>
            </a:r>
            <a:endParaRPr lang="en-US" dirty="0"/>
          </a:p>
        </p:txBody>
      </p:sp>
      <p:sp>
        <p:nvSpPr>
          <p:cNvPr id="18" name="TextBox 17"/>
          <p:cNvSpPr txBox="1"/>
          <p:nvPr/>
        </p:nvSpPr>
        <p:spPr>
          <a:xfrm>
            <a:off x="6080919" y="4988835"/>
            <a:ext cx="920457"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江南河</a:t>
            </a:r>
            <a:endParaRPr lang="en-US" dirty="0"/>
          </a:p>
        </p:txBody>
      </p:sp>
      <p:sp>
        <p:nvSpPr>
          <p:cNvPr id="19" name="TextBox 18"/>
          <p:cNvSpPr txBox="1"/>
          <p:nvPr/>
        </p:nvSpPr>
        <p:spPr>
          <a:xfrm>
            <a:off x="5535292" y="4306036"/>
            <a:ext cx="8915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山陽瀆</a:t>
            </a:r>
            <a:endParaRPr lang="en-US" dirty="0"/>
          </a:p>
        </p:txBody>
      </p:sp>
      <p:sp>
        <p:nvSpPr>
          <p:cNvPr id="4" name="Freeform 3"/>
          <p:cNvSpPr/>
          <p:nvPr/>
        </p:nvSpPr>
        <p:spPr>
          <a:xfrm>
            <a:off x="3672347" y="2168012"/>
            <a:ext cx="634182" cy="1794387"/>
          </a:xfrm>
          <a:custGeom>
            <a:avLst/>
            <a:gdLst>
              <a:gd name="connsiteX0" fmla="*/ 14750 w 634182"/>
              <a:gd name="connsiteY0" fmla="*/ 1696064 h 1696064"/>
              <a:gd name="connsiteX1" fmla="*/ 14750 w 634182"/>
              <a:gd name="connsiteY1" fmla="*/ 1578077 h 1696064"/>
              <a:gd name="connsiteX2" fmla="*/ 58995 w 634182"/>
              <a:gd name="connsiteY2" fmla="*/ 1548581 h 1696064"/>
              <a:gd name="connsiteX3" fmla="*/ 103240 w 634182"/>
              <a:gd name="connsiteY3" fmla="*/ 1430593 h 1696064"/>
              <a:gd name="connsiteX4" fmla="*/ 117988 w 634182"/>
              <a:gd name="connsiteY4" fmla="*/ 1386348 h 1696064"/>
              <a:gd name="connsiteX5" fmla="*/ 162234 w 634182"/>
              <a:gd name="connsiteY5" fmla="*/ 1342103 h 1696064"/>
              <a:gd name="connsiteX6" fmla="*/ 176982 w 634182"/>
              <a:gd name="connsiteY6" fmla="*/ 1268361 h 1696064"/>
              <a:gd name="connsiteX7" fmla="*/ 221227 w 634182"/>
              <a:gd name="connsiteY7" fmla="*/ 1224116 h 1696064"/>
              <a:gd name="connsiteX8" fmla="*/ 250724 w 634182"/>
              <a:gd name="connsiteY8" fmla="*/ 1179871 h 1696064"/>
              <a:gd name="connsiteX9" fmla="*/ 265472 w 634182"/>
              <a:gd name="connsiteY9" fmla="*/ 1135626 h 1696064"/>
              <a:gd name="connsiteX10" fmla="*/ 280221 w 634182"/>
              <a:gd name="connsiteY10" fmla="*/ 1061884 h 1696064"/>
              <a:gd name="connsiteX11" fmla="*/ 309718 w 634182"/>
              <a:gd name="connsiteY11" fmla="*/ 899652 h 1696064"/>
              <a:gd name="connsiteX12" fmla="*/ 324466 w 634182"/>
              <a:gd name="connsiteY12" fmla="*/ 855406 h 1696064"/>
              <a:gd name="connsiteX13" fmla="*/ 383459 w 634182"/>
              <a:gd name="connsiteY13" fmla="*/ 766916 h 1696064"/>
              <a:gd name="connsiteX14" fmla="*/ 442453 w 634182"/>
              <a:gd name="connsiteY14" fmla="*/ 678426 h 1696064"/>
              <a:gd name="connsiteX15" fmla="*/ 457201 w 634182"/>
              <a:gd name="connsiteY15" fmla="*/ 634181 h 1696064"/>
              <a:gd name="connsiteX16" fmla="*/ 560440 w 634182"/>
              <a:gd name="connsiteY16" fmla="*/ 501445 h 1696064"/>
              <a:gd name="connsiteX17" fmla="*/ 575188 w 634182"/>
              <a:gd name="connsiteY17" fmla="*/ 457200 h 1696064"/>
              <a:gd name="connsiteX18" fmla="*/ 604685 w 634182"/>
              <a:gd name="connsiteY18" fmla="*/ 412955 h 1696064"/>
              <a:gd name="connsiteX19" fmla="*/ 619434 w 634182"/>
              <a:gd name="connsiteY19" fmla="*/ 309716 h 1696064"/>
              <a:gd name="connsiteX20" fmla="*/ 634182 w 634182"/>
              <a:gd name="connsiteY20" fmla="*/ 265471 h 1696064"/>
              <a:gd name="connsiteX21" fmla="*/ 604685 w 634182"/>
              <a:gd name="connsiteY21" fmla="*/ 29497 h 1696064"/>
              <a:gd name="connsiteX22" fmla="*/ 589937 w 634182"/>
              <a:gd name="connsiteY22" fmla="*/ 0 h 16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182" h="1696064">
                <a:moveTo>
                  <a:pt x="14750" y="1696064"/>
                </a:moveTo>
                <a:cubicBezTo>
                  <a:pt x="7190" y="1658265"/>
                  <a:pt x="-14276" y="1614358"/>
                  <a:pt x="14750" y="1578077"/>
                </a:cubicBezTo>
                <a:cubicBezTo>
                  <a:pt x="25823" y="1564236"/>
                  <a:pt x="44247" y="1558413"/>
                  <a:pt x="58995" y="1548581"/>
                </a:cubicBezTo>
                <a:cubicBezTo>
                  <a:pt x="87449" y="1406309"/>
                  <a:pt x="52605" y="1531865"/>
                  <a:pt x="103240" y="1430593"/>
                </a:cubicBezTo>
                <a:cubicBezTo>
                  <a:pt x="110192" y="1416688"/>
                  <a:pt x="109365" y="1399283"/>
                  <a:pt x="117988" y="1386348"/>
                </a:cubicBezTo>
                <a:cubicBezTo>
                  <a:pt x="129558" y="1368994"/>
                  <a:pt x="147485" y="1356851"/>
                  <a:pt x="162234" y="1342103"/>
                </a:cubicBezTo>
                <a:cubicBezTo>
                  <a:pt x="167150" y="1317522"/>
                  <a:pt x="165772" y="1290782"/>
                  <a:pt x="176982" y="1268361"/>
                </a:cubicBezTo>
                <a:cubicBezTo>
                  <a:pt x="186310" y="1249706"/>
                  <a:pt x="207874" y="1240139"/>
                  <a:pt x="221227" y="1224116"/>
                </a:cubicBezTo>
                <a:cubicBezTo>
                  <a:pt x="232575" y="1210499"/>
                  <a:pt x="240892" y="1194619"/>
                  <a:pt x="250724" y="1179871"/>
                </a:cubicBezTo>
                <a:cubicBezTo>
                  <a:pt x="255640" y="1165123"/>
                  <a:pt x="261701" y="1150708"/>
                  <a:pt x="265472" y="1135626"/>
                </a:cubicBezTo>
                <a:cubicBezTo>
                  <a:pt x="271552" y="1111307"/>
                  <a:pt x="275737" y="1086547"/>
                  <a:pt x="280221" y="1061884"/>
                </a:cubicBezTo>
                <a:cubicBezTo>
                  <a:pt x="288992" y="1013643"/>
                  <a:pt x="297569" y="948249"/>
                  <a:pt x="309718" y="899652"/>
                </a:cubicBezTo>
                <a:cubicBezTo>
                  <a:pt x="313489" y="884570"/>
                  <a:pt x="316916" y="868996"/>
                  <a:pt x="324466" y="855406"/>
                </a:cubicBezTo>
                <a:cubicBezTo>
                  <a:pt x="341682" y="824417"/>
                  <a:pt x="372248" y="800547"/>
                  <a:pt x="383459" y="766916"/>
                </a:cubicBezTo>
                <a:cubicBezTo>
                  <a:pt x="404804" y="702884"/>
                  <a:pt x="387215" y="733664"/>
                  <a:pt x="442453" y="678426"/>
                </a:cubicBezTo>
                <a:cubicBezTo>
                  <a:pt x="447369" y="663678"/>
                  <a:pt x="449651" y="647771"/>
                  <a:pt x="457201" y="634181"/>
                </a:cubicBezTo>
                <a:cubicBezTo>
                  <a:pt x="501303" y="554797"/>
                  <a:pt x="506696" y="555189"/>
                  <a:pt x="560440" y="501445"/>
                </a:cubicBezTo>
                <a:cubicBezTo>
                  <a:pt x="565356" y="486697"/>
                  <a:pt x="568236" y="471105"/>
                  <a:pt x="575188" y="457200"/>
                </a:cubicBezTo>
                <a:cubicBezTo>
                  <a:pt x="583115" y="441346"/>
                  <a:pt x="599592" y="429933"/>
                  <a:pt x="604685" y="412955"/>
                </a:cubicBezTo>
                <a:cubicBezTo>
                  <a:pt x="614674" y="379659"/>
                  <a:pt x="612616" y="343803"/>
                  <a:pt x="619434" y="309716"/>
                </a:cubicBezTo>
                <a:cubicBezTo>
                  <a:pt x="622483" y="294472"/>
                  <a:pt x="629266" y="280219"/>
                  <a:pt x="634182" y="265471"/>
                </a:cubicBezTo>
                <a:cubicBezTo>
                  <a:pt x="627194" y="181615"/>
                  <a:pt x="630559" y="107118"/>
                  <a:pt x="604685" y="29497"/>
                </a:cubicBezTo>
                <a:cubicBezTo>
                  <a:pt x="601209" y="19068"/>
                  <a:pt x="594853" y="9832"/>
                  <a:pt x="589937"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99719" y="1981200"/>
            <a:ext cx="182880" cy="1828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24756" y="1668581"/>
            <a:ext cx="1295400" cy="646331"/>
          </a:xfrm>
          <a:prstGeom prst="rect">
            <a:avLst/>
          </a:prstGeom>
          <a:noFill/>
        </p:spPr>
        <p:txBody>
          <a:bodyPr wrap="square" rtlCol="0">
            <a:spAutoFit/>
          </a:bodyPr>
          <a:lstStyle/>
          <a:p>
            <a:r>
              <a:rPr lang="zh-CN" altLang="en-US" b="1" dirty="0" smtClean="0"/>
              <a:t>   涿郡</a:t>
            </a:r>
            <a:endParaRPr lang="en-US" altLang="zh-CN" b="1" dirty="0" smtClean="0"/>
          </a:p>
          <a:p>
            <a:r>
              <a:rPr lang="zh-CN" altLang="en-US" b="1" dirty="0" smtClean="0"/>
              <a:t>（北京）</a:t>
            </a:r>
            <a:endParaRPr lang="en-US" b="1" dirty="0"/>
          </a:p>
        </p:txBody>
      </p:sp>
      <p:sp>
        <p:nvSpPr>
          <p:cNvPr id="15" name="TextBox 14"/>
          <p:cNvSpPr txBox="1"/>
          <p:nvPr/>
        </p:nvSpPr>
        <p:spPr>
          <a:xfrm>
            <a:off x="7147719" y="152400"/>
            <a:ext cx="4419600" cy="461665"/>
          </a:xfrm>
          <a:prstGeom prst="rect">
            <a:avLst/>
          </a:prstGeom>
          <a:noFill/>
        </p:spPr>
        <p:txBody>
          <a:bodyPr wrap="square" rtlCol="0">
            <a:spAutoFit/>
          </a:bodyPr>
          <a:lstStyle/>
          <a:p>
            <a:r>
              <a:rPr lang="zh-CN" altLang="en-US" sz="2400" dirty="0" smtClean="0"/>
              <a:t>第五段運河</a:t>
            </a:r>
            <a:r>
              <a:rPr lang="en-US" altLang="zh-CN" sz="2400" dirty="0" smtClean="0"/>
              <a:t>—</a:t>
            </a:r>
            <a:r>
              <a:rPr lang="zh-CN" altLang="en-US" sz="2400" dirty="0" smtClean="0"/>
              <a:t>永濟渠</a:t>
            </a:r>
            <a:endParaRPr lang="en-US" sz="2400" dirty="0"/>
          </a:p>
        </p:txBody>
      </p:sp>
      <p:sp>
        <p:nvSpPr>
          <p:cNvPr id="21" name="TextBox 20"/>
          <p:cNvSpPr txBox="1"/>
          <p:nvPr/>
        </p:nvSpPr>
        <p:spPr>
          <a:xfrm>
            <a:off x="3185318" y="2558473"/>
            <a:ext cx="90528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dirty="0" smtClean="0"/>
              <a:t>永濟渠</a:t>
            </a:r>
            <a:endParaRPr lang="en-US" dirty="0"/>
          </a:p>
        </p:txBody>
      </p:sp>
      <p:pic>
        <p:nvPicPr>
          <p:cNvPr id="2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1530" y="824567"/>
            <a:ext cx="570628" cy="78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reeform 22"/>
          <p:cNvSpPr/>
          <p:nvPr/>
        </p:nvSpPr>
        <p:spPr>
          <a:xfrm>
            <a:off x="4405745" y="1043449"/>
            <a:ext cx="1903774" cy="1090152"/>
          </a:xfrm>
          <a:custGeom>
            <a:avLst/>
            <a:gdLst>
              <a:gd name="connsiteX0" fmla="*/ 0 w 1413164"/>
              <a:gd name="connsiteY0" fmla="*/ 841283 h 942883"/>
              <a:gd name="connsiteX1" fmla="*/ 110837 w 1413164"/>
              <a:gd name="connsiteY1" fmla="*/ 878228 h 942883"/>
              <a:gd name="connsiteX2" fmla="*/ 138546 w 1413164"/>
              <a:gd name="connsiteY2" fmla="*/ 887465 h 942883"/>
              <a:gd name="connsiteX3" fmla="*/ 184728 w 1413164"/>
              <a:gd name="connsiteY3" fmla="*/ 896701 h 942883"/>
              <a:gd name="connsiteX4" fmla="*/ 240146 w 1413164"/>
              <a:gd name="connsiteY4" fmla="*/ 915174 h 942883"/>
              <a:gd name="connsiteX5" fmla="*/ 267855 w 1413164"/>
              <a:gd name="connsiteY5" fmla="*/ 924410 h 942883"/>
              <a:gd name="connsiteX6" fmla="*/ 332510 w 1413164"/>
              <a:gd name="connsiteY6" fmla="*/ 942883 h 942883"/>
              <a:gd name="connsiteX7" fmla="*/ 415637 w 1413164"/>
              <a:gd name="connsiteY7" fmla="*/ 933647 h 942883"/>
              <a:gd name="connsiteX8" fmla="*/ 480291 w 1413164"/>
              <a:gd name="connsiteY8" fmla="*/ 868992 h 942883"/>
              <a:gd name="connsiteX9" fmla="*/ 508000 w 1413164"/>
              <a:gd name="connsiteY9" fmla="*/ 776628 h 942883"/>
              <a:gd name="connsiteX10" fmla="*/ 517237 w 1413164"/>
              <a:gd name="connsiteY10" fmla="*/ 748919 h 942883"/>
              <a:gd name="connsiteX11" fmla="*/ 544946 w 1413164"/>
              <a:gd name="connsiteY11" fmla="*/ 721210 h 942883"/>
              <a:gd name="connsiteX12" fmla="*/ 563419 w 1413164"/>
              <a:gd name="connsiteY12" fmla="*/ 693501 h 942883"/>
              <a:gd name="connsiteX13" fmla="*/ 591128 w 1413164"/>
              <a:gd name="connsiteY13" fmla="*/ 656556 h 942883"/>
              <a:gd name="connsiteX14" fmla="*/ 609600 w 1413164"/>
              <a:gd name="connsiteY14" fmla="*/ 628847 h 942883"/>
              <a:gd name="connsiteX15" fmla="*/ 637310 w 1413164"/>
              <a:gd name="connsiteY15" fmla="*/ 601138 h 942883"/>
              <a:gd name="connsiteX16" fmla="*/ 692728 w 1413164"/>
              <a:gd name="connsiteY16" fmla="*/ 527247 h 942883"/>
              <a:gd name="connsiteX17" fmla="*/ 711200 w 1413164"/>
              <a:gd name="connsiteY17" fmla="*/ 499538 h 942883"/>
              <a:gd name="connsiteX18" fmla="*/ 738910 w 1413164"/>
              <a:gd name="connsiteY18" fmla="*/ 471828 h 942883"/>
              <a:gd name="connsiteX19" fmla="*/ 757382 w 1413164"/>
              <a:gd name="connsiteY19" fmla="*/ 444119 h 942883"/>
              <a:gd name="connsiteX20" fmla="*/ 794328 w 1413164"/>
              <a:gd name="connsiteY20" fmla="*/ 425647 h 942883"/>
              <a:gd name="connsiteX21" fmla="*/ 822037 w 1413164"/>
              <a:gd name="connsiteY21" fmla="*/ 388701 h 942883"/>
              <a:gd name="connsiteX22" fmla="*/ 877455 w 1413164"/>
              <a:gd name="connsiteY22" fmla="*/ 342519 h 942883"/>
              <a:gd name="connsiteX23" fmla="*/ 895928 w 1413164"/>
              <a:gd name="connsiteY23" fmla="*/ 305574 h 942883"/>
              <a:gd name="connsiteX24" fmla="*/ 942110 w 1413164"/>
              <a:gd name="connsiteY24" fmla="*/ 250156 h 942883"/>
              <a:gd name="connsiteX25" fmla="*/ 979055 w 1413164"/>
              <a:gd name="connsiteY25" fmla="*/ 194738 h 942883"/>
              <a:gd name="connsiteX26" fmla="*/ 1006764 w 1413164"/>
              <a:gd name="connsiteY26" fmla="*/ 148556 h 942883"/>
              <a:gd name="connsiteX27" fmla="*/ 1034473 w 1413164"/>
              <a:gd name="connsiteY27" fmla="*/ 130083 h 942883"/>
              <a:gd name="connsiteX28" fmla="*/ 1062182 w 1413164"/>
              <a:gd name="connsiteY28" fmla="*/ 102374 h 942883"/>
              <a:gd name="connsiteX29" fmla="*/ 1173019 w 1413164"/>
              <a:gd name="connsiteY29" fmla="*/ 46956 h 942883"/>
              <a:gd name="connsiteX30" fmla="*/ 1246910 w 1413164"/>
              <a:gd name="connsiteY30" fmla="*/ 37719 h 942883"/>
              <a:gd name="connsiteX31" fmla="*/ 1311564 w 1413164"/>
              <a:gd name="connsiteY31" fmla="*/ 19247 h 942883"/>
              <a:gd name="connsiteX32" fmla="*/ 1348510 w 1413164"/>
              <a:gd name="connsiteY32" fmla="*/ 10010 h 942883"/>
              <a:gd name="connsiteX33" fmla="*/ 1376219 w 1413164"/>
              <a:gd name="connsiteY33" fmla="*/ 774 h 942883"/>
              <a:gd name="connsiteX34" fmla="*/ 1413164 w 1413164"/>
              <a:gd name="connsiteY34" fmla="*/ 774 h 94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13164" h="942883">
                <a:moveTo>
                  <a:pt x="0" y="841283"/>
                </a:moveTo>
                <a:lnTo>
                  <a:pt x="110837" y="878228"/>
                </a:lnTo>
                <a:cubicBezTo>
                  <a:pt x="120073" y="881307"/>
                  <a:pt x="128999" y="885556"/>
                  <a:pt x="138546" y="887465"/>
                </a:cubicBezTo>
                <a:cubicBezTo>
                  <a:pt x="153940" y="890544"/>
                  <a:pt x="169582" y="892570"/>
                  <a:pt x="184728" y="896701"/>
                </a:cubicBezTo>
                <a:cubicBezTo>
                  <a:pt x="203514" y="901824"/>
                  <a:pt x="221673" y="909016"/>
                  <a:pt x="240146" y="915174"/>
                </a:cubicBezTo>
                <a:cubicBezTo>
                  <a:pt x="249382" y="918253"/>
                  <a:pt x="258410" y="922049"/>
                  <a:pt x="267855" y="924410"/>
                </a:cubicBezTo>
                <a:cubicBezTo>
                  <a:pt x="314245" y="936009"/>
                  <a:pt x="292757" y="929633"/>
                  <a:pt x="332510" y="942883"/>
                </a:cubicBezTo>
                <a:cubicBezTo>
                  <a:pt x="360219" y="939804"/>
                  <a:pt x="388990" y="941846"/>
                  <a:pt x="415637" y="933647"/>
                </a:cubicBezTo>
                <a:cubicBezTo>
                  <a:pt x="443654" y="925026"/>
                  <a:pt x="464590" y="889928"/>
                  <a:pt x="480291" y="868992"/>
                </a:cubicBezTo>
                <a:cubicBezTo>
                  <a:pt x="494249" y="813164"/>
                  <a:pt x="485517" y="844078"/>
                  <a:pt x="508000" y="776628"/>
                </a:cubicBezTo>
                <a:cubicBezTo>
                  <a:pt x="511079" y="767392"/>
                  <a:pt x="510353" y="755803"/>
                  <a:pt x="517237" y="748919"/>
                </a:cubicBezTo>
                <a:cubicBezTo>
                  <a:pt x="526473" y="739683"/>
                  <a:pt x="536584" y="731245"/>
                  <a:pt x="544946" y="721210"/>
                </a:cubicBezTo>
                <a:cubicBezTo>
                  <a:pt x="552053" y="712682"/>
                  <a:pt x="556967" y="702534"/>
                  <a:pt x="563419" y="693501"/>
                </a:cubicBezTo>
                <a:cubicBezTo>
                  <a:pt x="572367" y="680975"/>
                  <a:pt x="582181" y="669082"/>
                  <a:pt x="591128" y="656556"/>
                </a:cubicBezTo>
                <a:cubicBezTo>
                  <a:pt x="597580" y="647523"/>
                  <a:pt x="602494" y="637375"/>
                  <a:pt x="609600" y="628847"/>
                </a:cubicBezTo>
                <a:cubicBezTo>
                  <a:pt x="617962" y="618812"/>
                  <a:pt x="629038" y="611248"/>
                  <a:pt x="637310" y="601138"/>
                </a:cubicBezTo>
                <a:cubicBezTo>
                  <a:pt x="656806" y="577310"/>
                  <a:pt x="675650" y="552864"/>
                  <a:pt x="692728" y="527247"/>
                </a:cubicBezTo>
                <a:cubicBezTo>
                  <a:pt x="698885" y="518011"/>
                  <a:pt x="704094" y="508066"/>
                  <a:pt x="711200" y="499538"/>
                </a:cubicBezTo>
                <a:cubicBezTo>
                  <a:pt x="719562" y="489503"/>
                  <a:pt x="730548" y="481863"/>
                  <a:pt x="738910" y="471828"/>
                </a:cubicBezTo>
                <a:cubicBezTo>
                  <a:pt x="746016" y="463300"/>
                  <a:pt x="748854" y="451225"/>
                  <a:pt x="757382" y="444119"/>
                </a:cubicBezTo>
                <a:cubicBezTo>
                  <a:pt x="767960" y="435304"/>
                  <a:pt x="782013" y="431804"/>
                  <a:pt x="794328" y="425647"/>
                </a:cubicBezTo>
                <a:cubicBezTo>
                  <a:pt x="803564" y="413332"/>
                  <a:pt x="811152" y="399586"/>
                  <a:pt x="822037" y="388701"/>
                </a:cubicBezTo>
                <a:cubicBezTo>
                  <a:pt x="862545" y="348192"/>
                  <a:pt x="839625" y="395481"/>
                  <a:pt x="877455" y="342519"/>
                </a:cubicBezTo>
                <a:cubicBezTo>
                  <a:pt x="885458" y="331315"/>
                  <a:pt x="889097" y="317529"/>
                  <a:pt x="895928" y="305574"/>
                </a:cubicBezTo>
                <a:cubicBezTo>
                  <a:pt x="913075" y="275566"/>
                  <a:pt x="916636" y="275629"/>
                  <a:pt x="942110" y="250156"/>
                </a:cubicBezTo>
                <a:cubicBezTo>
                  <a:pt x="960633" y="194585"/>
                  <a:pt x="937543" y="250087"/>
                  <a:pt x="979055" y="194738"/>
                </a:cubicBezTo>
                <a:cubicBezTo>
                  <a:pt x="989826" y="180376"/>
                  <a:pt x="995081" y="162186"/>
                  <a:pt x="1006764" y="148556"/>
                </a:cubicBezTo>
                <a:cubicBezTo>
                  <a:pt x="1013988" y="140128"/>
                  <a:pt x="1025945" y="137190"/>
                  <a:pt x="1034473" y="130083"/>
                </a:cubicBezTo>
                <a:cubicBezTo>
                  <a:pt x="1044508" y="121721"/>
                  <a:pt x="1051871" y="110393"/>
                  <a:pt x="1062182" y="102374"/>
                </a:cubicBezTo>
                <a:cubicBezTo>
                  <a:pt x="1093785" y="77794"/>
                  <a:pt x="1131635" y="52129"/>
                  <a:pt x="1173019" y="46956"/>
                </a:cubicBezTo>
                <a:cubicBezTo>
                  <a:pt x="1197649" y="43877"/>
                  <a:pt x="1222426" y="41800"/>
                  <a:pt x="1246910" y="37719"/>
                </a:cubicBezTo>
                <a:cubicBezTo>
                  <a:pt x="1281556" y="31945"/>
                  <a:pt x="1280820" y="28031"/>
                  <a:pt x="1311564" y="19247"/>
                </a:cubicBezTo>
                <a:cubicBezTo>
                  <a:pt x="1323770" y="15760"/>
                  <a:pt x="1336304" y="13497"/>
                  <a:pt x="1348510" y="10010"/>
                </a:cubicBezTo>
                <a:cubicBezTo>
                  <a:pt x="1357871" y="7335"/>
                  <a:pt x="1366581" y="2151"/>
                  <a:pt x="1376219" y="774"/>
                </a:cubicBezTo>
                <a:cubicBezTo>
                  <a:pt x="1388410" y="-968"/>
                  <a:pt x="1400849" y="774"/>
                  <a:pt x="1413164" y="774"/>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1 23"/>
          <p:cNvSpPr/>
          <p:nvPr/>
        </p:nvSpPr>
        <p:spPr>
          <a:xfrm>
            <a:off x="6004719" y="666952"/>
            <a:ext cx="536428" cy="552248"/>
          </a:xfrm>
          <a:prstGeom prst="irregularSeal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8877279">
            <a:off x="4688447" y="1546914"/>
            <a:ext cx="766284" cy="307777"/>
          </a:xfrm>
          <a:prstGeom prst="rect">
            <a:avLst/>
          </a:prstGeom>
          <a:noFill/>
        </p:spPr>
        <p:txBody>
          <a:bodyPr wrap="square" rtlCol="0">
            <a:spAutoFit/>
          </a:bodyPr>
          <a:lstStyle/>
          <a:p>
            <a:r>
              <a:rPr lang="zh-CN" altLang="en-US" sz="1400" dirty="0" smtClean="0"/>
              <a:t>征高麗</a:t>
            </a:r>
            <a:endParaRPr lang="en-US" sz="1400" dirty="0"/>
          </a:p>
        </p:txBody>
      </p:sp>
      <p:sp>
        <p:nvSpPr>
          <p:cNvPr id="26" name="TextBox 25"/>
          <p:cNvSpPr txBox="1"/>
          <p:nvPr/>
        </p:nvSpPr>
        <p:spPr>
          <a:xfrm>
            <a:off x="6519290" y="1320001"/>
            <a:ext cx="615657" cy="276999"/>
          </a:xfrm>
          <a:prstGeom prst="rect">
            <a:avLst/>
          </a:prstGeom>
          <a:noFill/>
        </p:spPr>
        <p:txBody>
          <a:bodyPr wrap="square" rtlCol="0">
            <a:spAutoFit/>
          </a:bodyPr>
          <a:lstStyle/>
          <a:p>
            <a:r>
              <a:rPr lang="zh-CN" altLang="en-US" sz="1200" dirty="0" smtClean="0"/>
              <a:t>高麗</a:t>
            </a:r>
            <a:endParaRPr lang="en-US" sz="1200" dirty="0"/>
          </a:p>
        </p:txBody>
      </p:sp>
      <p:sp>
        <p:nvSpPr>
          <p:cNvPr id="27" name="TextBox 26"/>
          <p:cNvSpPr txBox="1"/>
          <p:nvPr/>
        </p:nvSpPr>
        <p:spPr>
          <a:xfrm>
            <a:off x="7223919" y="752564"/>
            <a:ext cx="4419600" cy="2031325"/>
          </a:xfrm>
          <a:prstGeom prst="rect">
            <a:avLst/>
          </a:prstGeom>
          <a:noFill/>
        </p:spPr>
        <p:txBody>
          <a:bodyPr wrap="square" rtlCol="0">
            <a:spAutoFit/>
          </a:bodyPr>
          <a:lstStyle/>
          <a:p>
            <a:r>
              <a:rPr lang="zh-CN" altLang="en-US" dirty="0" smtClean="0"/>
              <a:t>公元</a:t>
            </a:r>
            <a:r>
              <a:rPr lang="en-US" altLang="zh-CN" dirty="0" smtClean="0"/>
              <a:t>608</a:t>
            </a:r>
            <a:r>
              <a:rPr lang="zh-CN" altLang="en-US" dirty="0" smtClean="0"/>
              <a:t>年，隋煬帝下令開鑿了隋朝的第五段運河</a:t>
            </a:r>
            <a:r>
              <a:rPr lang="en-US" altLang="zh-CN" dirty="0" smtClean="0"/>
              <a:t>—</a:t>
            </a:r>
            <a:r>
              <a:rPr lang="zh-CN" altLang="en-US" dirty="0" smtClean="0"/>
              <a:t>永濟渠，目的是將物資送到涿郡，支援攻打高麗的軍隊，保障東北邊境的安全。</a:t>
            </a:r>
            <a:endParaRPr lang="en-US" altLang="zh-CN" dirty="0" smtClean="0"/>
          </a:p>
          <a:p>
            <a:endParaRPr lang="en-US" dirty="0"/>
          </a:p>
          <a:p>
            <a:r>
              <a:rPr lang="zh-CN" altLang="en-US" dirty="0" smtClean="0"/>
              <a:t>永濟渠的開鑿</a:t>
            </a:r>
            <a:r>
              <a:rPr lang="en-US" altLang="zh-CN" dirty="0" smtClean="0"/>
              <a:t>—</a:t>
            </a:r>
          </a:p>
          <a:p>
            <a:r>
              <a:rPr lang="zh-CN" altLang="en-US" dirty="0" smtClean="0"/>
              <a:t>打通了南（杭州）北（北京）的交通。</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75276">
            <a:off x="5026673" y="730866"/>
            <a:ext cx="748863" cy="74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1"/>
          <p:cNvSpPr txBox="1"/>
          <p:nvPr/>
        </p:nvSpPr>
        <p:spPr>
          <a:xfrm>
            <a:off x="0" y="2185"/>
            <a:ext cx="42521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修建運河的考慮：路線的規劃</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578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2" grpId="0" animBg="1"/>
      <p:bldP spid="17" grpId="0" animBg="1"/>
      <p:bldP spid="18" grpId="0" animBg="1"/>
      <p:bldP spid="19" grpId="0" animBg="1"/>
      <p:bldP spid="4" grpId="0" animBg="1"/>
      <p:bldP spid="8" grpId="0" animBg="1"/>
      <p:bldP spid="10" grpId="0"/>
      <p:bldP spid="15" grpId="0"/>
      <p:bldP spid="21" grpId="0" animBg="1"/>
      <p:bldP spid="23" grpId="0" animBg="1"/>
      <p:bldP spid="24" grpId="0" animBg="1"/>
      <p:bldP spid="25" grpId="0"/>
      <p:bldP spid="26" grpId="0"/>
      <p:bldP spid="27" grpId="0"/>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 y="152400"/>
            <a:ext cx="6157119" cy="651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a:extLst>
              <a:ext uri="{FF2B5EF4-FFF2-40B4-BE49-F238E27FC236}">
                <a16:creationId xmlns:a16="http://schemas.microsoft.com/office/drawing/2014/main" id="{D7D0356D-ECDE-9141-B1DF-4A1361B5C67C}"/>
              </a:ext>
            </a:extLst>
          </p:cNvPr>
          <p:cNvSpPr txBox="1"/>
          <p:nvPr/>
        </p:nvSpPr>
        <p:spPr>
          <a:xfrm>
            <a:off x="153130" y="51907"/>
            <a:ext cx="7147718"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Concerns over Constructing Canals: Route Planning</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Freeform 5"/>
          <p:cNvSpPr/>
          <p:nvPr/>
        </p:nvSpPr>
        <p:spPr>
          <a:xfrm>
            <a:off x="2880520" y="3657600"/>
            <a:ext cx="1608470" cy="5334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29380" y="4198741"/>
            <a:ext cx="353961" cy="184354"/>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83341" y="4392870"/>
            <a:ext cx="511778"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eform 8"/>
          <p:cNvSpPr/>
          <p:nvPr/>
        </p:nvSpPr>
        <p:spPr>
          <a:xfrm rot="21251320">
            <a:off x="2268726" y="3809412"/>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
            <a:extLst>
              <a:ext uri="{FF2B5EF4-FFF2-40B4-BE49-F238E27FC236}">
                <a16:creationId xmlns:a16="http://schemas.microsoft.com/office/drawing/2014/main" id="{FC62F246-7644-BC47-B0A5-F9961010C424}"/>
              </a:ext>
            </a:extLst>
          </p:cNvPr>
          <p:cNvSpPr txBox="1"/>
          <p:nvPr/>
        </p:nvSpPr>
        <p:spPr>
          <a:xfrm>
            <a:off x="1743876" y="3237567"/>
            <a:ext cx="1045827"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1400" dirty="0" err="1">
                <a:latin typeface="Times New Roman" panose="02020603050405020304" pitchFamily="18" charset="0"/>
                <a:cs typeface="Times New Roman" panose="02020603050405020304" pitchFamily="18" charset="0"/>
              </a:rPr>
              <a:t>Guangtong</a:t>
            </a:r>
            <a:r>
              <a:rPr lang="en-US" altLang="zh-CN" sz="1400" dirty="0">
                <a:latin typeface="Times New Roman" panose="02020603050405020304" pitchFamily="18" charset="0"/>
                <a:cs typeface="Times New Roman" panose="02020603050405020304" pitchFamily="18" charset="0"/>
              </a:rPr>
              <a:t> Canal</a:t>
            </a:r>
            <a:endParaRPr lang="en-US" sz="1400" dirty="0">
              <a:latin typeface="Times New Roman" panose="02020603050405020304" pitchFamily="18" charset="0"/>
              <a:cs typeface="Times New Roman" panose="02020603050405020304" pitchFamily="18" charset="0"/>
            </a:endParaRPr>
          </a:p>
        </p:txBody>
      </p:sp>
      <p:sp>
        <p:nvSpPr>
          <p:cNvPr id="27" name="TextBox 16">
            <a:extLst>
              <a:ext uri="{FF2B5EF4-FFF2-40B4-BE49-F238E27FC236}">
                <a16:creationId xmlns:a16="http://schemas.microsoft.com/office/drawing/2014/main" id="{794F1D77-6A70-D844-864C-8350A7E9F0B5}"/>
              </a:ext>
            </a:extLst>
          </p:cNvPr>
          <p:cNvSpPr txBox="1"/>
          <p:nvPr/>
        </p:nvSpPr>
        <p:spPr>
          <a:xfrm>
            <a:off x="3355293" y="3509589"/>
            <a:ext cx="1174087"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Tongji Canal</a:t>
            </a:r>
            <a:endParaRPr lang="en-US" sz="1400" dirty="0">
              <a:latin typeface="Times New Roman" panose="02020603050405020304" pitchFamily="18" charset="0"/>
              <a:cs typeface="Times New Roman" panose="02020603050405020304" pitchFamily="18" charset="0"/>
            </a:endParaRPr>
          </a:p>
        </p:txBody>
      </p:sp>
      <p:sp>
        <p:nvSpPr>
          <p:cNvPr id="28" name="TextBox 18">
            <a:extLst>
              <a:ext uri="{FF2B5EF4-FFF2-40B4-BE49-F238E27FC236}">
                <a16:creationId xmlns:a16="http://schemas.microsoft.com/office/drawing/2014/main" id="{8F0C3584-92D5-E042-9562-8C5D9A9047B2}"/>
              </a:ext>
            </a:extLst>
          </p:cNvPr>
          <p:cNvSpPr txBox="1"/>
          <p:nvPr/>
        </p:nvSpPr>
        <p:spPr>
          <a:xfrm>
            <a:off x="4791676" y="3952364"/>
            <a:ext cx="1746443"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1600" dirty="0" smtClean="0">
                <a:latin typeface="Times New Roman" panose="02020603050405020304" pitchFamily="18" charset="0"/>
                <a:ea typeface="SimSun" panose="02010600030101010101" pitchFamily="2" charset="-122"/>
                <a:cs typeface="Times New Roman" panose="02020603050405020304" pitchFamily="18" charset="0"/>
              </a:rPr>
              <a:t>Shanyangdu Canal</a:t>
            </a:r>
            <a:endParaRPr lang="en-US" sz="1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9" name="TextBox 17">
            <a:extLst>
              <a:ext uri="{FF2B5EF4-FFF2-40B4-BE49-F238E27FC236}">
                <a16:creationId xmlns:a16="http://schemas.microsoft.com/office/drawing/2014/main" id="{1468D519-9024-3043-BE9A-4634BEDE3EB0}"/>
              </a:ext>
            </a:extLst>
          </p:cNvPr>
          <p:cNvSpPr txBox="1"/>
          <p:nvPr/>
        </p:nvSpPr>
        <p:spPr>
          <a:xfrm>
            <a:off x="5348127" y="4395286"/>
            <a:ext cx="1496187"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a:latin typeface="Times New Roman" panose="02020603050405020304" pitchFamily="18" charset="0"/>
                <a:cs typeface="Times New Roman" panose="02020603050405020304" pitchFamily="18" charset="0"/>
              </a:rPr>
              <a:t>Jiangnan Canal</a:t>
            </a:r>
          </a:p>
        </p:txBody>
      </p:sp>
      <p:sp>
        <p:nvSpPr>
          <p:cNvPr id="18" name="TextBox 17"/>
          <p:cNvSpPr txBox="1"/>
          <p:nvPr/>
        </p:nvSpPr>
        <p:spPr>
          <a:xfrm>
            <a:off x="7320778" y="241896"/>
            <a:ext cx="44196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fifth canal: </a:t>
            </a:r>
            <a:r>
              <a:rPr lang="en-US" sz="2400" dirty="0" err="1">
                <a:latin typeface="Times New Roman" panose="02020603050405020304" pitchFamily="18" charset="0"/>
                <a:cs typeface="Times New Roman" panose="02020603050405020304" pitchFamily="18" charset="0"/>
              </a:rPr>
              <a:t>Yongji</a:t>
            </a:r>
            <a:r>
              <a:rPr lang="en-US" sz="2400" dirty="0">
                <a:latin typeface="Times New Roman" panose="02020603050405020304" pitchFamily="18" charset="0"/>
                <a:cs typeface="Times New Roman" panose="02020603050405020304" pitchFamily="18" charset="0"/>
              </a:rPr>
              <a:t> Canal</a:t>
            </a:r>
          </a:p>
        </p:txBody>
      </p:sp>
      <p:sp>
        <p:nvSpPr>
          <p:cNvPr id="19" name="TextBox 18"/>
          <p:cNvSpPr txBox="1"/>
          <p:nvPr/>
        </p:nvSpPr>
        <p:spPr>
          <a:xfrm>
            <a:off x="7128890" y="759051"/>
            <a:ext cx="4419600" cy="2585323"/>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In A.D. 608, Emperor Yang of the Sui Dynasty commanded the construction of </a:t>
            </a:r>
            <a:r>
              <a:rPr lang="en-US" dirty="0" err="1">
                <a:latin typeface="Times New Roman" panose="02020603050405020304" pitchFamily="18" charset="0"/>
                <a:cs typeface="Times New Roman" panose="02020603050405020304" pitchFamily="18" charset="0"/>
              </a:rPr>
              <a:t>Yongji</a:t>
            </a:r>
            <a:r>
              <a:rPr lang="en-US" dirty="0">
                <a:latin typeface="Times New Roman" panose="02020603050405020304" pitchFamily="18" charset="0"/>
                <a:cs typeface="Times New Roman" panose="02020603050405020304" pitchFamily="18" charset="0"/>
              </a:rPr>
              <a:t> Canal, the fifth canal of the Sui Dynasty. It helped supply troops in the </a:t>
            </a:r>
            <a:r>
              <a:rPr lang="en-US" dirty="0" err="1" smtClean="0">
                <a:latin typeface="Times New Roman" panose="02020603050405020304" pitchFamily="18" charset="0"/>
                <a:cs typeface="Times New Roman" panose="02020603050405020304" pitchFamily="18" charset="0"/>
              </a:rPr>
              <a:t>Zhuo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commandery</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conquer </a:t>
            </a:r>
            <a:r>
              <a:rPr lang="en-US" dirty="0" err="1" smtClean="0">
                <a:latin typeface="Times New Roman" panose="02020603050405020304" pitchFamily="18" charset="0"/>
                <a:cs typeface="Times New Roman" panose="02020603050405020304" pitchFamily="18" charset="0"/>
              </a:rPr>
              <a:t>Goryeo</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to safeguard the northeast frontier.</a:t>
            </a:r>
          </a:p>
          <a:p>
            <a:pPr algn="just"/>
            <a:endParaRPr 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Building the </a:t>
            </a:r>
            <a:r>
              <a:rPr lang="en-US" altLang="zh-CN" dirty="0" err="1">
                <a:latin typeface="Times New Roman" panose="02020603050405020304" pitchFamily="18" charset="0"/>
                <a:cs typeface="Times New Roman" panose="02020603050405020304" pitchFamily="18" charset="0"/>
              </a:rPr>
              <a:t>Yongji</a:t>
            </a:r>
            <a:r>
              <a:rPr lang="en-US" altLang="zh-CN" dirty="0">
                <a:latin typeface="Times New Roman" panose="02020603050405020304" pitchFamily="18" charset="0"/>
                <a:cs typeface="Times New Roman" panose="02020603050405020304" pitchFamily="18" charset="0"/>
              </a:rPr>
              <a:t> Canal connected the south (Hangzhou) to the north (Beijing).</a:t>
            </a: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75276">
            <a:off x="4385208" y="701440"/>
            <a:ext cx="748863" cy="74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20"/>
          <p:cNvSpPr/>
          <p:nvPr/>
        </p:nvSpPr>
        <p:spPr>
          <a:xfrm>
            <a:off x="4116847" y="914400"/>
            <a:ext cx="1735471" cy="1046069"/>
          </a:xfrm>
          <a:custGeom>
            <a:avLst/>
            <a:gdLst>
              <a:gd name="connsiteX0" fmla="*/ 0 w 1413164"/>
              <a:gd name="connsiteY0" fmla="*/ 841283 h 942883"/>
              <a:gd name="connsiteX1" fmla="*/ 110837 w 1413164"/>
              <a:gd name="connsiteY1" fmla="*/ 878228 h 942883"/>
              <a:gd name="connsiteX2" fmla="*/ 138546 w 1413164"/>
              <a:gd name="connsiteY2" fmla="*/ 887465 h 942883"/>
              <a:gd name="connsiteX3" fmla="*/ 184728 w 1413164"/>
              <a:gd name="connsiteY3" fmla="*/ 896701 h 942883"/>
              <a:gd name="connsiteX4" fmla="*/ 240146 w 1413164"/>
              <a:gd name="connsiteY4" fmla="*/ 915174 h 942883"/>
              <a:gd name="connsiteX5" fmla="*/ 267855 w 1413164"/>
              <a:gd name="connsiteY5" fmla="*/ 924410 h 942883"/>
              <a:gd name="connsiteX6" fmla="*/ 332510 w 1413164"/>
              <a:gd name="connsiteY6" fmla="*/ 942883 h 942883"/>
              <a:gd name="connsiteX7" fmla="*/ 415637 w 1413164"/>
              <a:gd name="connsiteY7" fmla="*/ 933647 h 942883"/>
              <a:gd name="connsiteX8" fmla="*/ 480291 w 1413164"/>
              <a:gd name="connsiteY8" fmla="*/ 868992 h 942883"/>
              <a:gd name="connsiteX9" fmla="*/ 508000 w 1413164"/>
              <a:gd name="connsiteY9" fmla="*/ 776628 h 942883"/>
              <a:gd name="connsiteX10" fmla="*/ 517237 w 1413164"/>
              <a:gd name="connsiteY10" fmla="*/ 748919 h 942883"/>
              <a:gd name="connsiteX11" fmla="*/ 544946 w 1413164"/>
              <a:gd name="connsiteY11" fmla="*/ 721210 h 942883"/>
              <a:gd name="connsiteX12" fmla="*/ 563419 w 1413164"/>
              <a:gd name="connsiteY12" fmla="*/ 693501 h 942883"/>
              <a:gd name="connsiteX13" fmla="*/ 591128 w 1413164"/>
              <a:gd name="connsiteY13" fmla="*/ 656556 h 942883"/>
              <a:gd name="connsiteX14" fmla="*/ 609600 w 1413164"/>
              <a:gd name="connsiteY14" fmla="*/ 628847 h 942883"/>
              <a:gd name="connsiteX15" fmla="*/ 637310 w 1413164"/>
              <a:gd name="connsiteY15" fmla="*/ 601138 h 942883"/>
              <a:gd name="connsiteX16" fmla="*/ 692728 w 1413164"/>
              <a:gd name="connsiteY16" fmla="*/ 527247 h 942883"/>
              <a:gd name="connsiteX17" fmla="*/ 711200 w 1413164"/>
              <a:gd name="connsiteY17" fmla="*/ 499538 h 942883"/>
              <a:gd name="connsiteX18" fmla="*/ 738910 w 1413164"/>
              <a:gd name="connsiteY18" fmla="*/ 471828 h 942883"/>
              <a:gd name="connsiteX19" fmla="*/ 757382 w 1413164"/>
              <a:gd name="connsiteY19" fmla="*/ 444119 h 942883"/>
              <a:gd name="connsiteX20" fmla="*/ 794328 w 1413164"/>
              <a:gd name="connsiteY20" fmla="*/ 425647 h 942883"/>
              <a:gd name="connsiteX21" fmla="*/ 822037 w 1413164"/>
              <a:gd name="connsiteY21" fmla="*/ 388701 h 942883"/>
              <a:gd name="connsiteX22" fmla="*/ 877455 w 1413164"/>
              <a:gd name="connsiteY22" fmla="*/ 342519 h 942883"/>
              <a:gd name="connsiteX23" fmla="*/ 895928 w 1413164"/>
              <a:gd name="connsiteY23" fmla="*/ 305574 h 942883"/>
              <a:gd name="connsiteX24" fmla="*/ 942110 w 1413164"/>
              <a:gd name="connsiteY24" fmla="*/ 250156 h 942883"/>
              <a:gd name="connsiteX25" fmla="*/ 979055 w 1413164"/>
              <a:gd name="connsiteY25" fmla="*/ 194738 h 942883"/>
              <a:gd name="connsiteX26" fmla="*/ 1006764 w 1413164"/>
              <a:gd name="connsiteY26" fmla="*/ 148556 h 942883"/>
              <a:gd name="connsiteX27" fmla="*/ 1034473 w 1413164"/>
              <a:gd name="connsiteY27" fmla="*/ 130083 h 942883"/>
              <a:gd name="connsiteX28" fmla="*/ 1062182 w 1413164"/>
              <a:gd name="connsiteY28" fmla="*/ 102374 h 942883"/>
              <a:gd name="connsiteX29" fmla="*/ 1173019 w 1413164"/>
              <a:gd name="connsiteY29" fmla="*/ 46956 h 942883"/>
              <a:gd name="connsiteX30" fmla="*/ 1246910 w 1413164"/>
              <a:gd name="connsiteY30" fmla="*/ 37719 h 942883"/>
              <a:gd name="connsiteX31" fmla="*/ 1311564 w 1413164"/>
              <a:gd name="connsiteY31" fmla="*/ 19247 h 942883"/>
              <a:gd name="connsiteX32" fmla="*/ 1348510 w 1413164"/>
              <a:gd name="connsiteY32" fmla="*/ 10010 h 942883"/>
              <a:gd name="connsiteX33" fmla="*/ 1376219 w 1413164"/>
              <a:gd name="connsiteY33" fmla="*/ 774 h 942883"/>
              <a:gd name="connsiteX34" fmla="*/ 1413164 w 1413164"/>
              <a:gd name="connsiteY34" fmla="*/ 774 h 94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13164" h="942883">
                <a:moveTo>
                  <a:pt x="0" y="841283"/>
                </a:moveTo>
                <a:lnTo>
                  <a:pt x="110837" y="878228"/>
                </a:lnTo>
                <a:cubicBezTo>
                  <a:pt x="120073" y="881307"/>
                  <a:pt x="128999" y="885556"/>
                  <a:pt x="138546" y="887465"/>
                </a:cubicBezTo>
                <a:cubicBezTo>
                  <a:pt x="153940" y="890544"/>
                  <a:pt x="169582" y="892570"/>
                  <a:pt x="184728" y="896701"/>
                </a:cubicBezTo>
                <a:cubicBezTo>
                  <a:pt x="203514" y="901824"/>
                  <a:pt x="221673" y="909016"/>
                  <a:pt x="240146" y="915174"/>
                </a:cubicBezTo>
                <a:cubicBezTo>
                  <a:pt x="249382" y="918253"/>
                  <a:pt x="258410" y="922049"/>
                  <a:pt x="267855" y="924410"/>
                </a:cubicBezTo>
                <a:cubicBezTo>
                  <a:pt x="314245" y="936009"/>
                  <a:pt x="292757" y="929633"/>
                  <a:pt x="332510" y="942883"/>
                </a:cubicBezTo>
                <a:cubicBezTo>
                  <a:pt x="360219" y="939804"/>
                  <a:pt x="388990" y="941846"/>
                  <a:pt x="415637" y="933647"/>
                </a:cubicBezTo>
                <a:cubicBezTo>
                  <a:pt x="443654" y="925026"/>
                  <a:pt x="464590" y="889928"/>
                  <a:pt x="480291" y="868992"/>
                </a:cubicBezTo>
                <a:cubicBezTo>
                  <a:pt x="494249" y="813164"/>
                  <a:pt x="485517" y="844078"/>
                  <a:pt x="508000" y="776628"/>
                </a:cubicBezTo>
                <a:cubicBezTo>
                  <a:pt x="511079" y="767392"/>
                  <a:pt x="510353" y="755803"/>
                  <a:pt x="517237" y="748919"/>
                </a:cubicBezTo>
                <a:cubicBezTo>
                  <a:pt x="526473" y="739683"/>
                  <a:pt x="536584" y="731245"/>
                  <a:pt x="544946" y="721210"/>
                </a:cubicBezTo>
                <a:cubicBezTo>
                  <a:pt x="552053" y="712682"/>
                  <a:pt x="556967" y="702534"/>
                  <a:pt x="563419" y="693501"/>
                </a:cubicBezTo>
                <a:cubicBezTo>
                  <a:pt x="572367" y="680975"/>
                  <a:pt x="582181" y="669082"/>
                  <a:pt x="591128" y="656556"/>
                </a:cubicBezTo>
                <a:cubicBezTo>
                  <a:pt x="597580" y="647523"/>
                  <a:pt x="602494" y="637375"/>
                  <a:pt x="609600" y="628847"/>
                </a:cubicBezTo>
                <a:cubicBezTo>
                  <a:pt x="617962" y="618812"/>
                  <a:pt x="629038" y="611248"/>
                  <a:pt x="637310" y="601138"/>
                </a:cubicBezTo>
                <a:cubicBezTo>
                  <a:pt x="656806" y="577310"/>
                  <a:pt x="675650" y="552864"/>
                  <a:pt x="692728" y="527247"/>
                </a:cubicBezTo>
                <a:cubicBezTo>
                  <a:pt x="698885" y="518011"/>
                  <a:pt x="704094" y="508066"/>
                  <a:pt x="711200" y="499538"/>
                </a:cubicBezTo>
                <a:cubicBezTo>
                  <a:pt x="719562" y="489503"/>
                  <a:pt x="730548" y="481863"/>
                  <a:pt x="738910" y="471828"/>
                </a:cubicBezTo>
                <a:cubicBezTo>
                  <a:pt x="746016" y="463300"/>
                  <a:pt x="748854" y="451225"/>
                  <a:pt x="757382" y="444119"/>
                </a:cubicBezTo>
                <a:cubicBezTo>
                  <a:pt x="767960" y="435304"/>
                  <a:pt x="782013" y="431804"/>
                  <a:pt x="794328" y="425647"/>
                </a:cubicBezTo>
                <a:cubicBezTo>
                  <a:pt x="803564" y="413332"/>
                  <a:pt x="811152" y="399586"/>
                  <a:pt x="822037" y="388701"/>
                </a:cubicBezTo>
                <a:cubicBezTo>
                  <a:pt x="862545" y="348192"/>
                  <a:pt x="839625" y="395481"/>
                  <a:pt x="877455" y="342519"/>
                </a:cubicBezTo>
                <a:cubicBezTo>
                  <a:pt x="885458" y="331315"/>
                  <a:pt x="889097" y="317529"/>
                  <a:pt x="895928" y="305574"/>
                </a:cubicBezTo>
                <a:cubicBezTo>
                  <a:pt x="913075" y="275566"/>
                  <a:pt x="916636" y="275629"/>
                  <a:pt x="942110" y="250156"/>
                </a:cubicBezTo>
                <a:cubicBezTo>
                  <a:pt x="960633" y="194585"/>
                  <a:pt x="937543" y="250087"/>
                  <a:pt x="979055" y="194738"/>
                </a:cubicBezTo>
                <a:cubicBezTo>
                  <a:pt x="989826" y="180376"/>
                  <a:pt x="995081" y="162186"/>
                  <a:pt x="1006764" y="148556"/>
                </a:cubicBezTo>
                <a:cubicBezTo>
                  <a:pt x="1013988" y="140128"/>
                  <a:pt x="1025945" y="137190"/>
                  <a:pt x="1034473" y="130083"/>
                </a:cubicBezTo>
                <a:cubicBezTo>
                  <a:pt x="1044508" y="121721"/>
                  <a:pt x="1051871" y="110393"/>
                  <a:pt x="1062182" y="102374"/>
                </a:cubicBezTo>
                <a:cubicBezTo>
                  <a:pt x="1093785" y="77794"/>
                  <a:pt x="1131635" y="52129"/>
                  <a:pt x="1173019" y="46956"/>
                </a:cubicBezTo>
                <a:cubicBezTo>
                  <a:pt x="1197649" y="43877"/>
                  <a:pt x="1222426" y="41800"/>
                  <a:pt x="1246910" y="37719"/>
                </a:cubicBezTo>
                <a:cubicBezTo>
                  <a:pt x="1281556" y="31945"/>
                  <a:pt x="1280820" y="28031"/>
                  <a:pt x="1311564" y="19247"/>
                </a:cubicBezTo>
                <a:cubicBezTo>
                  <a:pt x="1323770" y="15760"/>
                  <a:pt x="1336304" y="13497"/>
                  <a:pt x="1348510" y="10010"/>
                </a:cubicBezTo>
                <a:cubicBezTo>
                  <a:pt x="1357871" y="7335"/>
                  <a:pt x="1366581" y="2151"/>
                  <a:pt x="1376219" y="774"/>
                </a:cubicBezTo>
                <a:cubicBezTo>
                  <a:pt x="1388410" y="-968"/>
                  <a:pt x="1400849" y="774"/>
                  <a:pt x="1413164" y="774"/>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564397" y="1729635"/>
            <a:ext cx="1525443" cy="461665"/>
          </a:xfrm>
          <a:prstGeom prst="rect">
            <a:avLst/>
          </a:prstGeom>
          <a:noFill/>
        </p:spPr>
        <p:txBody>
          <a:bodyPr wrap="square" rtlCol="0">
            <a:spAutoFit/>
          </a:bodyPr>
          <a:lstStyle/>
          <a:p>
            <a:r>
              <a:rPr lang="en-US" altLang="zh-CN" sz="1200" b="1" dirty="0" err="1" smtClean="0">
                <a:latin typeface="Times New Roman" panose="02020603050405020304" pitchFamily="18" charset="0"/>
                <a:cs typeface="Times New Roman" panose="02020603050405020304" pitchFamily="18" charset="0"/>
              </a:rPr>
              <a:t>Zhuo</a:t>
            </a:r>
            <a:r>
              <a:rPr lang="en-US" altLang="zh-CN" sz="1200" b="1" dirty="0" smtClean="0">
                <a:latin typeface="Times New Roman" panose="02020603050405020304" pitchFamily="18" charset="0"/>
                <a:cs typeface="Times New Roman" panose="02020603050405020304" pitchFamily="18" charset="0"/>
              </a:rPr>
              <a:t> </a:t>
            </a:r>
            <a:r>
              <a:rPr lang="en-US" altLang="zh-CN" sz="1200" b="1" dirty="0" err="1" smtClean="0">
                <a:latin typeface="Times New Roman" panose="02020603050405020304" pitchFamily="18" charset="0"/>
                <a:cs typeface="Times New Roman" panose="02020603050405020304" pitchFamily="18" charset="0"/>
              </a:rPr>
              <a:t>commandery</a:t>
            </a:r>
            <a:endParaRPr lang="en-US" altLang="zh-CN"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(Beijing)</a:t>
            </a:r>
          </a:p>
        </p:txBody>
      </p:sp>
      <p:sp>
        <p:nvSpPr>
          <p:cNvPr id="3" name="Oval 2"/>
          <p:cNvSpPr/>
          <p:nvPr/>
        </p:nvSpPr>
        <p:spPr>
          <a:xfrm>
            <a:off x="3942335" y="1850741"/>
            <a:ext cx="109728" cy="1097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3237" y="607763"/>
            <a:ext cx="570628" cy="78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Explosion 1 24"/>
          <p:cNvSpPr/>
          <p:nvPr/>
        </p:nvSpPr>
        <p:spPr>
          <a:xfrm>
            <a:off x="5607962" y="472728"/>
            <a:ext cx="536428" cy="552248"/>
          </a:xfrm>
          <a:prstGeom prst="irregularSeal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02432" y="1094287"/>
            <a:ext cx="721583" cy="276999"/>
          </a:xfrm>
          <a:prstGeom prst="rect">
            <a:avLst/>
          </a:prstGeom>
          <a:noFill/>
        </p:spPr>
        <p:txBody>
          <a:bodyPr wrap="square" rtlCol="0">
            <a:spAutoFit/>
          </a:bodyPr>
          <a:lstStyle/>
          <a:p>
            <a:r>
              <a:rPr lang="en-US" sz="1200" dirty="0" err="1" smtClean="0">
                <a:latin typeface="Times New Roman" panose="02020603050405020304" pitchFamily="18" charset="0"/>
                <a:cs typeface="Times New Roman" panose="02020603050405020304" pitchFamily="18" charset="0"/>
              </a:rPr>
              <a:t>Goryeo</a:t>
            </a:r>
            <a:endParaRPr lang="en-US" sz="1200" dirty="0">
              <a:latin typeface="Times New Roman" panose="02020603050405020304" pitchFamily="18" charset="0"/>
              <a:cs typeface="Times New Roman" panose="02020603050405020304" pitchFamily="18" charset="0"/>
            </a:endParaRPr>
          </a:p>
        </p:txBody>
      </p:sp>
      <p:sp>
        <p:nvSpPr>
          <p:cNvPr id="32" name="Freeform 31"/>
          <p:cNvSpPr/>
          <p:nvPr/>
        </p:nvSpPr>
        <p:spPr>
          <a:xfrm>
            <a:off x="2896165" y="1960469"/>
            <a:ext cx="1155898" cy="1684659"/>
          </a:xfrm>
          <a:custGeom>
            <a:avLst/>
            <a:gdLst>
              <a:gd name="connsiteX0" fmla="*/ 14750 w 634182"/>
              <a:gd name="connsiteY0" fmla="*/ 1696064 h 1696064"/>
              <a:gd name="connsiteX1" fmla="*/ 14750 w 634182"/>
              <a:gd name="connsiteY1" fmla="*/ 1578077 h 1696064"/>
              <a:gd name="connsiteX2" fmla="*/ 58995 w 634182"/>
              <a:gd name="connsiteY2" fmla="*/ 1548581 h 1696064"/>
              <a:gd name="connsiteX3" fmla="*/ 103240 w 634182"/>
              <a:gd name="connsiteY3" fmla="*/ 1430593 h 1696064"/>
              <a:gd name="connsiteX4" fmla="*/ 117988 w 634182"/>
              <a:gd name="connsiteY4" fmla="*/ 1386348 h 1696064"/>
              <a:gd name="connsiteX5" fmla="*/ 162234 w 634182"/>
              <a:gd name="connsiteY5" fmla="*/ 1342103 h 1696064"/>
              <a:gd name="connsiteX6" fmla="*/ 176982 w 634182"/>
              <a:gd name="connsiteY6" fmla="*/ 1268361 h 1696064"/>
              <a:gd name="connsiteX7" fmla="*/ 221227 w 634182"/>
              <a:gd name="connsiteY7" fmla="*/ 1224116 h 1696064"/>
              <a:gd name="connsiteX8" fmla="*/ 250724 w 634182"/>
              <a:gd name="connsiteY8" fmla="*/ 1179871 h 1696064"/>
              <a:gd name="connsiteX9" fmla="*/ 265472 w 634182"/>
              <a:gd name="connsiteY9" fmla="*/ 1135626 h 1696064"/>
              <a:gd name="connsiteX10" fmla="*/ 280221 w 634182"/>
              <a:gd name="connsiteY10" fmla="*/ 1061884 h 1696064"/>
              <a:gd name="connsiteX11" fmla="*/ 309718 w 634182"/>
              <a:gd name="connsiteY11" fmla="*/ 899652 h 1696064"/>
              <a:gd name="connsiteX12" fmla="*/ 324466 w 634182"/>
              <a:gd name="connsiteY12" fmla="*/ 855406 h 1696064"/>
              <a:gd name="connsiteX13" fmla="*/ 383459 w 634182"/>
              <a:gd name="connsiteY13" fmla="*/ 766916 h 1696064"/>
              <a:gd name="connsiteX14" fmla="*/ 442453 w 634182"/>
              <a:gd name="connsiteY14" fmla="*/ 678426 h 1696064"/>
              <a:gd name="connsiteX15" fmla="*/ 457201 w 634182"/>
              <a:gd name="connsiteY15" fmla="*/ 634181 h 1696064"/>
              <a:gd name="connsiteX16" fmla="*/ 560440 w 634182"/>
              <a:gd name="connsiteY16" fmla="*/ 501445 h 1696064"/>
              <a:gd name="connsiteX17" fmla="*/ 575188 w 634182"/>
              <a:gd name="connsiteY17" fmla="*/ 457200 h 1696064"/>
              <a:gd name="connsiteX18" fmla="*/ 604685 w 634182"/>
              <a:gd name="connsiteY18" fmla="*/ 412955 h 1696064"/>
              <a:gd name="connsiteX19" fmla="*/ 619434 w 634182"/>
              <a:gd name="connsiteY19" fmla="*/ 309716 h 1696064"/>
              <a:gd name="connsiteX20" fmla="*/ 634182 w 634182"/>
              <a:gd name="connsiteY20" fmla="*/ 265471 h 1696064"/>
              <a:gd name="connsiteX21" fmla="*/ 604685 w 634182"/>
              <a:gd name="connsiteY21" fmla="*/ 29497 h 1696064"/>
              <a:gd name="connsiteX22" fmla="*/ 589937 w 634182"/>
              <a:gd name="connsiteY22" fmla="*/ 0 h 16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182" h="1696064">
                <a:moveTo>
                  <a:pt x="14750" y="1696064"/>
                </a:moveTo>
                <a:cubicBezTo>
                  <a:pt x="7190" y="1658265"/>
                  <a:pt x="-14276" y="1614358"/>
                  <a:pt x="14750" y="1578077"/>
                </a:cubicBezTo>
                <a:cubicBezTo>
                  <a:pt x="25823" y="1564236"/>
                  <a:pt x="44247" y="1558413"/>
                  <a:pt x="58995" y="1548581"/>
                </a:cubicBezTo>
                <a:cubicBezTo>
                  <a:pt x="87449" y="1406309"/>
                  <a:pt x="52605" y="1531865"/>
                  <a:pt x="103240" y="1430593"/>
                </a:cubicBezTo>
                <a:cubicBezTo>
                  <a:pt x="110192" y="1416688"/>
                  <a:pt x="109365" y="1399283"/>
                  <a:pt x="117988" y="1386348"/>
                </a:cubicBezTo>
                <a:cubicBezTo>
                  <a:pt x="129558" y="1368994"/>
                  <a:pt x="147485" y="1356851"/>
                  <a:pt x="162234" y="1342103"/>
                </a:cubicBezTo>
                <a:cubicBezTo>
                  <a:pt x="167150" y="1317522"/>
                  <a:pt x="165772" y="1290782"/>
                  <a:pt x="176982" y="1268361"/>
                </a:cubicBezTo>
                <a:cubicBezTo>
                  <a:pt x="186310" y="1249706"/>
                  <a:pt x="207874" y="1240139"/>
                  <a:pt x="221227" y="1224116"/>
                </a:cubicBezTo>
                <a:cubicBezTo>
                  <a:pt x="232575" y="1210499"/>
                  <a:pt x="240892" y="1194619"/>
                  <a:pt x="250724" y="1179871"/>
                </a:cubicBezTo>
                <a:cubicBezTo>
                  <a:pt x="255640" y="1165123"/>
                  <a:pt x="261701" y="1150708"/>
                  <a:pt x="265472" y="1135626"/>
                </a:cubicBezTo>
                <a:cubicBezTo>
                  <a:pt x="271552" y="1111307"/>
                  <a:pt x="275737" y="1086547"/>
                  <a:pt x="280221" y="1061884"/>
                </a:cubicBezTo>
                <a:cubicBezTo>
                  <a:pt x="288992" y="1013643"/>
                  <a:pt x="297569" y="948249"/>
                  <a:pt x="309718" y="899652"/>
                </a:cubicBezTo>
                <a:cubicBezTo>
                  <a:pt x="313489" y="884570"/>
                  <a:pt x="316916" y="868996"/>
                  <a:pt x="324466" y="855406"/>
                </a:cubicBezTo>
                <a:cubicBezTo>
                  <a:pt x="341682" y="824417"/>
                  <a:pt x="372248" y="800547"/>
                  <a:pt x="383459" y="766916"/>
                </a:cubicBezTo>
                <a:cubicBezTo>
                  <a:pt x="404804" y="702884"/>
                  <a:pt x="387215" y="733664"/>
                  <a:pt x="442453" y="678426"/>
                </a:cubicBezTo>
                <a:cubicBezTo>
                  <a:pt x="447369" y="663678"/>
                  <a:pt x="449651" y="647771"/>
                  <a:pt x="457201" y="634181"/>
                </a:cubicBezTo>
                <a:cubicBezTo>
                  <a:pt x="501303" y="554797"/>
                  <a:pt x="506696" y="555189"/>
                  <a:pt x="560440" y="501445"/>
                </a:cubicBezTo>
                <a:cubicBezTo>
                  <a:pt x="565356" y="486697"/>
                  <a:pt x="568236" y="471105"/>
                  <a:pt x="575188" y="457200"/>
                </a:cubicBezTo>
                <a:cubicBezTo>
                  <a:pt x="583115" y="441346"/>
                  <a:pt x="599592" y="429933"/>
                  <a:pt x="604685" y="412955"/>
                </a:cubicBezTo>
                <a:cubicBezTo>
                  <a:pt x="614674" y="379659"/>
                  <a:pt x="612616" y="343803"/>
                  <a:pt x="619434" y="309716"/>
                </a:cubicBezTo>
                <a:cubicBezTo>
                  <a:pt x="622483" y="294472"/>
                  <a:pt x="629266" y="280219"/>
                  <a:pt x="634182" y="265471"/>
                </a:cubicBezTo>
                <a:cubicBezTo>
                  <a:pt x="627194" y="181615"/>
                  <a:pt x="630559" y="107118"/>
                  <a:pt x="604685" y="29497"/>
                </a:cubicBezTo>
                <a:cubicBezTo>
                  <a:pt x="601209" y="19068"/>
                  <a:pt x="594853" y="9832"/>
                  <a:pt x="589937"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9217094">
            <a:off x="2724467" y="2481506"/>
            <a:ext cx="1205305"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Yongji</a:t>
            </a:r>
            <a:r>
              <a:rPr lang="en-US" sz="1400" dirty="0">
                <a:latin typeface="Times New Roman" panose="02020603050405020304" pitchFamily="18" charset="0"/>
                <a:cs typeface="Times New Roman" panose="02020603050405020304" pitchFamily="18" charset="0"/>
              </a:rPr>
              <a:t> Canal</a:t>
            </a:r>
          </a:p>
        </p:txBody>
      </p:sp>
    </p:spTree>
    <p:extLst>
      <p:ext uri="{BB962C8B-B14F-4D97-AF65-F5344CB8AC3E}">
        <p14:creationId xmlns:p14="http://schemas.microsoft.com/office/powerpoint/2010/main" val="38226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P spid="26" grpId="0" animBg="1"/>
      <p:bldP spid="27" grpId="0" animBg="1"/>
      <p:bldP spid="28" grpId="0" animBg="1"/>
      <p:bldP spid="29" grpId="0" animBg="1"/>
      <p:bldP spid="18" grpId="0"/>
      <p:bldP spid="19" grpId="0"/>
      <p:bldP spid="21" grpId="0" animBg="1"/>
      <p:bldP spid="22" grpId="0"/>
      <p:bldP spid="3" grpId="0" animBg="1"/>
      <p:bldP spid="25" grpId="0" animBg="1"/>
      <p:bldP spid="31" grpId="0"/>
      <p:bldP spid="32" grpId="0" animBg="1"/>
      <p:bldP spid="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3" y="25234"/>
            <a:ext cx="66979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rot="8264021" flipV="1">
            <a:off x="2320688" y="4096705"/>
            <a:ext cx="386435" cy="13088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373136" y="2159359"/>
            <a:ext cx="634182" cy="1794387"/>
          </a:xfrm>
          <a:custGeom>
            <a:avLst/>
            <a:gdLst>
              <a:gd name="connsiteX0" fmla="*/ 14750 w 634182"/>
              <a:gd name="connsiteY0" fmla="*/ 1696064 h 1696064"/>
              <a:gd name="connsiteX1" fmla="*/ 14750 w 634182"/>
              <a:gd name="connsiteY1" fmla="*/ 1578077 h 1696064"/>
              <a:gd name="connsiteX2" fmla="*/ 58995 w 634182"/>
              <a:gd name="connsiteY2" fmla="*/ 1548581 h 1696064"/>
              <a:gd name="connsiteX3" fmla="*/ 103240 w 634182"/>
              <a:gd name="connsiteY3" fmla="*/ 1430593 h 1696064"/>
              <a:gd name="connsiteX4" fmla="*/ 117988 w 634182"/>
              <a:gd name="connsiteY4" fmla="*/ 1386348 h 1696064"/>
              <a:gd name="connsiteX5" fmla="*/ 162234 w 634182"/>
              <a:gd name="connsiteY5" fmla="*/ 1342103 h 1696064"/>
              <a:gd name="connsiteX6" fmla="*/ 176982 w 634182"/>
              <a:gd name="connsiteY6" fmla="*/ 1268361 h 1696064"/>
              <a:gd name="connsiteX7" fmla="*/ 221227 w 634182"/>
              <a:gd name="connsiteY7" fmla="*/ 1224116 h 1696064"/>
              <a:gd name="connsiteX8" fmla="*/ 250724 w 634182"/>
              <a:gd name="connsiteY8" fmla="*/ 1179871 h 1696064"/>
              <a:gd name="connsiteX9" fmla="*/ 265472 w 634182"/>
              <a:gd name="connsiteY9" fmla="*/ 1135626 h 1696064"/>
              <a:gd name="connsiteX10" fmla="*/ 280221 w 634182"/>
              <a:gd name="connsiteY10" fmla="*/ 1061884 h 1696064"/>
              <a:gd name="connsiteX11" fmla="*/ 309718 w 634182"/>
              <a:gd name="connsiteY11" fmla="*/ 899652 h 1696064"/>
              <a:gd name="connsiteX12" fmla="*/ 324466 w 634182"/>
              <a:gd name="connsiteY12" fmla="*/ 855406 h 1696064"/>
              <a:gd name="connsiteX13" fmla="*/ 383459 w 634182"/>
              <a:gd name="connsiteY13" fmla="*/ 766916 h 1696064"/>
              <a:gd name="connsiteX14" fmla="*/ 442453 w 634182"/>
              <a:gd name="connsiteY14" fmla="*/ 678426 h 1696064"/>
              <a:gd name="connsiteX15" fmla="*/ 457201 w 634182"/>
              <a:gd name="connsiteY15" fmla="*/ 634181 h 1696064"/>
              <a:gd name="connsiteX16" fmla="*/ 560440 w 634182"/>
              <a:gd name="connsiteY16" fmla="*/ 501445 h 1696064"/>
              <a:gd name="connsiteX17" fmla="*/ 575188 w 634182"/>
              <a:gd name="connsiteY17" fmla="*/ 457200 h 1696064"/>
              <a:gd name="connsiteX18" fmla="*/ 604685 w 634182"/>
              <a:gd name="connsiteY18" fmla="*/ 412955 h 1696064"/>
              <a:gd name="connsiteX19" fmla="*/ 619434 w 634182"/>
              <a:gd name="connsiteY19" fmla="*/ 309716 h 1696064"/>
              <a:gd name="connsiteX20" fmla="*/ 634182 w 634182"/>
              <a:gd name="connsiteY20" fmla="*/ 265471 h 1696064"/>
              <a:gd name="connsiteX21" fmla="*/ 604685 w 634182"/>
              <a:gd name="connsiteY21" fmla="*/ 29497 h 1696064"/>
              <a:gd name="connsiteX22" fmla="*/ 589937 w 634182"/>
              <a:gd name="connsiteY22" fmla="*/ 0 h 16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182" h="1696064">
                <a:moveTo>
                  <a:pt x="14750" y="1696064"/>
                </a:moveTo>
                <a:cubicBezTo>
                  <a:pt x="7190" y="1658265"/>
                  <a:pt x="-14276" y="1614358"/>
                  <a:pt x="14750" y="1578077"/>
                </a:cubicBezTo>
                <a:cubicBezTo>
                  <a:pt x="25823" y="1564236"/>
                  <a:pt x="44247" y="1558413"/>
                  <a:pt x="58995" y="1548581"/>
                </a:cubicBezTo>
                <a:cubicBezTo>
                  <a:pt x="87449" y="1406309"/>
                  <a:pt x="52605" y="1531865"/>
                  <a:pt x="103240" y="1430593"/>
                </a:cubicBezTo>
                <a:cubicBezTo>
                  <a:pt x="110192" y="1416688"/>
                  <a:pt x="109365" y="1399283"/>
                  <a:pt x="117988" y="1386348"/>
                </a:cubicBezTo>
                <a:cubicBezTo>
                  <a:pt x="129558" y="1368994"/>
                  <a:pt x="147485" y="1356851"/>
                  <a:pt x="162234" y="1342103"/>
                </a:cubicBezTo>
                <a:cubicBezTo>
                  <a:pt x="167150" y="1317522"/>
                  <a:pt x="165772" y="1290782"/>
                  <a:pt x="176982" y="1268361"/>
                </a:cubicBezTo>
                <a:cubicBezTo>
                  <a:pt x="186310" y="1249706"/>
                  <a:pt x="207874" y="1240139"/>
                  <a:pt x="221227" y="1224116"/>
                </a:cubicBezTo>
                <a:cubicBezTo>
                  <a:pt x="232575" y="1210499"/>
                  <a:pt x="240892" y="1194619"/>
                  <a:pt x="250724" y="1179871"/>
                </a:cubicBezTo>
                <a:cubicBezTo>
                  <a:pt x="255640" y="1165123"/>
                  <a:pt x="261701" y="1150708"/>
                  <a:pt x="265472" y="1135626"/>
                </a:cubicBezTo>
                <a:cubicBezTo>
                  <a:pt x="271552" y="1111307"/>
                  <a:pt x="275737" y="1086547"/>
                  <a:pt x="280221" y="1061884"/>
                </a:cubicBezTo>
                <a:cubicBezTo>
                  <a:pt x="288992" y="1013643"/>
                  <a:pt x="297569" y="948249"/>
                  <a:pt x="309718" y="899652"/>
                </a:cubicBezTo>
                <a:cubicBezTo>
                  <a:pt x="313489" y="884570"/>
                  <a:pt x="316916" y="868996"/>
                  <a:pt x="324466" y="855406"/>
                </a:cubicBezTo>
                <a:cubicBezTo>
                  <a:pt x="341682" y="824417"/>
                  <a:pt x="372248" y="800547"/>
                  <a:pt x="383459" y="766916"/>
                </a:cubicBezTo>
                <a:cubicBezTo>
                  <a:pt x="404804" y="702884"/>
                  <a:pt x="387215" y="733664"/>
                  <a:pt x="442453" y="678426"/>
                </a:cubicBezTo>
                <a:cubicBezTo>
                  <a:pt x="447369" y="663678"/>
                  <a:pt x="449651" y="647771"/>
                  <a:pt x="457201" y="634181"/>
                </a:cubicBezTo>
                <a:cubicBezTo>
                  <a:pt x="501303" y="554797"/>
                  <a:pt x="506696" y="555189"/>
                  <a:pt x="560440" y="501445"/>
                </a:cubicBezTo>
                <a:cubicBezTo>
                  <a:pt x="565356" y="486697"/>
                  <a:pt x="568236" y="471105"/>
                  <a:pt x="575188" y="457200"/>
                </a:cubicBezTo>
                <a:cubicBezTo>
                  <a:pt x="583115" y="441346"/>
                  <a:pt x="599592" y="429933"/>
                  <a:pt x="604685" y="412955"/>
                </a:cubicBezTo>
                <a:cubicBezTo>
                  <a:pt x="614674" y="379659"/>
                  <a:pt x="612616" y="343803"/>
                  <a:pt x="619434" y="309716"/>
                </a:cubicBezTo>
                <a:cubicBezTo>
                  <a:pt x="622483" y="294472"/>
                  <a:pt x="629266" y="280219"/>
                  <a:pt x="634182" y="265471"/>
                </a:cubicBezTo>
                <a:cubicBezTo>
                  <a:pt x="627194" y="181615"/>
                  <a:pt x="630559" y="107118"/>
                  <a:pt x="604685" y="29497"/>
                </a:cubicBezTo>
                <a:cubicBezTo>
                  <a:pt x="601209" y="19068"/>
                  <a:pt x="594853" y="9832"/>
                  <a:pt x="589937"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476564" y="3931636"/>
            <a:ext cx="1524001" cy="461018"/>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013999" y="4338301"/>
            <a:ext cx="243154" cy="368709"/>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57153" y="4707010"/>
            <a:ext cx="410233"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11110118" y="25234"/>
            <a:ext cx="1051719" cy="276999"/>
          </a:xfrm>
          <a:prstGeom prst="rect">
            <a:avLst/>
          </a:prstGeom>
          <a:noFill/>
        </p:spPr>
        <p:txBody>
          <a:bodyPr wrap="square" rtlCol="0">
            <a:spAutoFit/>
          </a:bodyPr>
          <a:lstStyle/>
          <a:p>
            <a:r>
              <a:rPr lang="zh-CN" altLang="en-US" sz="1200" dirty="0" smtClean="0">
                <a:solidFill>
                  <a:schemeClr val="bg1"/>
                </a:solidFill>
              </a:rPr>
              <a:t>互聯網圖片</a:t>
            </a:r>
            <a:endParaRPr lang="en-US" sz="1200" dirty="0">
              <a:solidFill>
                <a:schemeClr val="bg1"/>
              </a:solidFill>
            </a:endParaRPr>
          </a:p>
        </p:txBody>
      </p:sp>
      <p:sp>
        <p:nvSpPr>
          <p:cNvPr id="12" name="Donut 11"/>
          <p:cNvSpPr/>
          <p:nvPr/>
        </p:nvSpPr>
        <p:spPr>
          <a:xfrm>
            <a:off x="2042319" y="3465551"/>
            <a:ext cx="1752600" cy="1600200"/>
          </a:xfrm>
          <a:prstGeom prst="donut">
            <a:avLst/>
          </a:prstGeom>
          <a:noFill/>
          <a:ln w="571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23919" y="228600"/>
            <a:ext cx="4648200" cy="2585323"/>
          </a:xfrm>
          <a:prstGeom prst="rect">
            <a:avLst/>
          </a:prstGeom>
          <a:noFill/>
        </p:spPr>
        <p:txBody>
          <a:bodyPr wrap="square" rtlCol="0">
            <a:spAutoFit/>
          </a:bodyPr>
          <a:lstStyle/>
          <a:p>
            <a:r>
              <a:rPr lang="zh-CN" altLang="en-US" dirty="0" smtClean="0"/>
              <a:t>隋朝的運河，貫穿了黃河、淮河和長江，而洛陽成為這新交通網絡的中心城市。</a:t>
            </a:r>
            <a:endParaRPr lang="en-US" altLang="zh-CN" dirty="0" smtClean="0"/>
          </a:p>
          <a:p>
            <a:endParaRPr lang="en-US" dirty="0"/>
          </a:p>
          <a:p>
            <a:r>
              <a:rPr lang="en-US" dirty="0" smtClean="0"/>
              <a:t>1969</a:t>
            </a:r>
            <a:r>
              <a:rPr lang="zh-CN" altLang="en-US" dirty="0" smtClean="0"/>
              <a:t>年，考古學家在洛陽發現隋代的大型糧倉（含嘉倉）遺址。</a:t>
            </a:r>
            <a:endParaRPr lang="en-US" altLang="zh-CN" dirty="0" smtClean="0"/>
          </a:p>
          <a:p>
            <a:r>
              <a:rPr lang="zh-CN" altLang="en-US" dirty="0" smtClean="0"/>
              <a:t>含嘉倉的總面積是</a:t>
            </a:r>
            <a:r>
              <a:rPr lang="en-US" altLang="zh-CN" dirty="0" smtClean="0"/>
              <a:t>43</a:t>
            </a:r>
            <a:r>
              <a:rPr lang="zh-CN" altLang="en-US" dirty="0" smtClean="0"/>
              <a:t>萬平方米，相等於</a:t>
            </a:r>
            <a:r>
              <a:rPr lang="en-US" altLang="zh-CN" dirty="0" smtClean="0"/>
              <a:t>60</a:t>
            </a:r>
            <a:r>
              <a:rPr lang="zh-CN" altLang="en-US" dirty="0" smtClean="0"/>
              <a:t>個香港的大球場。</a:t>
            </a:r>
            <a:endParaRPr lang="en-US" altLang="zh-CN" dirty="0" smtClean="0"/>
          </a:p>
          <a:p>
            <a:r>
              <a:rPr lang="zh-CN" altLang="en-US" dirty="0" smtClean="0"/>
              <a:t>在這個龐大的範圍內，共建有倉窖</a:t>
            </a:r>
            <a:r>
              <a:rPr lang="en-US" altLang="zh-CN" dirty="0" smtClean="0"/>
              <a:t>400</a:t>
            </a:r>
            <a:r>
              <a:rPr lang="zh-CN" altLang="en-US" dirty="0" smtClean="0"/>
              <a:t>個。</a:t>
            </a:r>
            <a:endParaRPr lang="en-US" dirty="0"/>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931" y="2785671"/>
            <a:ext cx="4871116" cy="27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100199" y="5579358"/>
            <a:ext cx="4883378" cy="307777"/>
          </a:xfrm>
          <a:prstGeom prst="rect">
            <a:avLst/>
          </a:prstGeom>
          <a:noFill/>
        </p:spPr>
        <p:txBody>
          <a:bodyPr wrap="square" rtlCol="0">
            <a:spAutoFit/>
          </a:bodyPr>
          <a:lstStyle/>
          <a:p>
            <a:r>
              <a:rPr lang="zh-CN" altLang="en-US" sz="1400" dirty="0" smtClean="0"/>
              <a:t>這是含嘉倉的其中一個倉窖，主體建築在地下，深若</a:t>
            </a:r>
            <a:r>
              <a:rPr lang="en-US" altLang="zh-CN" sz="1400" dirty="0" smtClean="0"/>
              <a:t>10</a:t>
            </a:r>
            <a:r>
              <a:rPr lang="zh-CN" altLang="en-US" sz="1400" dirty="0" smtClean="0"/>
              <a:t>米。</a:t>
            </a:r>
            <a:endParaRPr lang="en-US" sz="1400" dirty="0"/>
          </a:p>
        </p:txBody>
      </p:sp>
      <p:sp>
        <p:nvSpPr>
          <p:cNvPr id="13" name="TextBox 1"/>
          <p:cNvSpPr txBox="1"/>
          <p:nvPr/>
        </p:nvSpPr>
        <p:spPr>
          <a:xfrm>
            <a:off x="0" y="2185"/>
            <a:ext cx="51665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運河發揮的功能：糧食的運輸及貯存</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9233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6" grpId="0"/>
      <p:bldP spid="17" grpId="0"/>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 y="152400"/>
            <a:ext cx="6157119" cy="651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2880520" y="3657600"/>
            <a:ext cx="1608470" cy="5334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29380" y="4198741"/>
            <a:ext cx="353961" cy="184354"/>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83341" y="4392870"/>
            <a:ext cx="511778"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eform 8"/>
          <p:cNvSpPr/>
          <p:nvPr/>
        </p:nvSpPr>
        <p:spPr>
          <a:xfrm rot="21251320">
            <a:off x="2268726" y="3809412"/>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564397" y="1729635"/>
            <a:ext cx="1525443" cy="461665"/>
          </a:xfrm>
          <a:prstGeom prst="rect">
            <a:avLst/>
          </a:prstGeom>
          <a:noFill/>
        </p:spPr>
        <p:txBody>
          <a:bodyPr wrap="square" rtlCol="0">
            <a:spAutoFit/>
          </a:bodyPr>
          <a:lstStyle/>
          <a:p>
            <a:r>
              <a:rPr lang="en-US" altLang="zh-CN" sz="1200" b="1" dirty="0" err="1" smtClean="0">
                <a:latin typeface="Times New Roman" panose="02020603050405020304" pitchFamily="18" charset="0"/>
                <a:cs typeface="Times New Roman" panose="02020603050405020304" pitchFamily="18" charset="0"/>
              </a:rPr>
              <a:t>Zhuo</a:t>
            </a:r>
            <a:r>
              <a:rPr lang="en-US" altLang="zh-CN" sz="1200" b="1" dirty="0" smtClean="0">
                <a:latin typeface="Times New Roman" panose="02020603050405020304" pitchFamily="18" charset="0"/>
                <a:cs typeface="Times New Roman" panose="02020603050405020304" pitchFamily="18" charset="0"/>
              </a:rPr>
              <a:t> </a:t>
            </a:r>
            <a:r>
              <a:rPr lang="en-US" altLang="zh-CN" sz="1200" b="1" dirty="0" err="1" smtClean="0">
                <a:latin typeface="Times New Roman" panose="02020603050405020304" pitchFamily="18" charset="0"/>
                <a:cs typeface="Times New Roman" panose="02020603050405020304" pitchFamily="18" charset="0"/>
              </a:rPr>
              <a:t>commandery</a:t>
            </a:r>
            <a:endParaRPr lang="en-US" altLang="zh-CN"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(Beijing)</a:t>
            </a:r>
          </a:p>
        </p:txBody>
      </p:sp>
      <p:sp>
        <p:nvSpPr>
          <p:cNvPr id="3" name="Oval 2"/>
          <p:cNvSpPr/>
          <p:nvPr/>
        </p:nvSpPr>
        <p:spPr>
          <a:xfrm>
            <a:off x="3942335" y="1850741"/>
            <a:ext cx="109728" cy="1097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896165" y="1960469"/>
            <a:ext cx="1155898" cy="1684659"/>
          </a:xfrm>
          <a:custGeom>
            <a:avLst/>
            <a:gdLst>
              <a:gd name="connsiteX0" fmla="*/ 14750 w 634182"/>
              <a:gd name="connsiteY0" fmla="*/ 1696064 h 1696064"/>
              <a:gd name="connsiteX1" fmla="*/ 14750 w 634182"/>
              <a:gd name="connsiteY1" fmla="*/ 1578077 h 1696064"/>
              <a:gd name="connsiteX2" fmla="*/ 58995 w 634182"/>
              <a:gd name="connsiteY2" fmla="*/ 1548581 h 1696064"/>
              <a:gd name="connsiteX3" fmla="*/ 103240 w 634182"/>
              <a:gd name="connsiteY3" fmla="*/ 1430593 h 1696064"/>
              <a:gd name="connsiteX4" fmla="*/ 117988 w 634182"/>
              <a:gd name="connsiteY4" fmla="*/ 1386348 h 1696064"/>
              <a:gd name="connsiteX5" fmla="*/ 162234 w 634182"/>
              <a:gd name="connsiteY5" fmla="*/ 1342103 h 1696064"/>
              <a:gd name="connsiteX6" fmla="*/ 176982 w 634182"/>
              <a:gd name="connsiteY6" fmla="*/ 1268361 h 1696064"/>
              <a:gd name="connsiteX7" fmla="*/ 221227 w 634182"/>
              <a:gd name="connsiteY7" fmla="*/ 1224116 h 1696064"/>
              <a:gd name="connsiteX8" fmla="*/ 250724 w 634182"/>
              <a:gd name="connsiteY8" fmla="*/ 1179871 h 1696064"/>
              <a:gd name="connsiteX9" fmla="*/ 265472 w 634182"/>
              <a:gd name="connsiteY9" fmla="*/ 1135626 h 1696064"/>
              <a:gd name="connsiteX10" fmla="*/ 280221 w 634182"/>
              <a:gd name="connsiteY10" fmla="*/ 1061884 h 1696064"/>
              <a:gd name="connsiteX11" fmla="*/ 309718 w 634182"/>
              <a:gd name="connsiteY11" fmla="*/ 899652 h 1696064"/>
              <a:gd name="connsiteX12" fmla="*/ 324466 w 634182"/>
              <a:gd name="connsiteY12" fmla="*/ 855406 h 1696064"/>
              <a:gd name="connsiteX13" fmla="*/ 383459 w 634182"/>
              <a:gd name="connsiteY13" fmla="*/ 766916 h 1696064"/>
              <a:gd name="connsiteX14" fmla="*/ 442453 w 634182"/>
              <a:gd name="connsiteY14" fmla="*/ 678426 h 1696064"/>
              <a:gd name="connsiteX15" fmla="*/ 457201 w 634182"/>
              <a:gd name="connsiteY15" fmla="*/ 634181 h 1696064"/>
              <a:gd name="connsiteX16" fmla="*/ 560440 w 634182"/>
              <a:gd name="connsiteY16" fmla="*/ 501445 h 1696064"/>
              <a:gd name="connsiteX17" fmla="*/ 575188 w 634182"/>
              <a:gd name="connsiteY17" fmla="*/ 457200 h 1696064"/>
              <a:gd name="connsiteX18" fmla="*/ 604685 w 634182"/>
              <a:gd name="connsiteY18" fmla="*/ 412955 h 1696064"/>
              <a:gd name="connsiteX19" fmla="*/ 619434 w 634182"/>
              <a:gd name="connsiteY19" fmla="*/ 309716 h 1696064"/>
              <a:gd name="connsiteX20" fmla="*/ 634182 w 634182"/>
              <a:gd name="connsiteY20" fmla="*/ 265471 h 1696064"/>
              <a:gd name="connsiteX21" fmla="*/ 604685 w 634182"/>
              <a:gd name="connsiteY21" fmla="*/ 29497 h 1696064"/>
              <a:gd name="connsiteX22" fmla="*/ 589937 w 634182"/>
              <a:gd name="connsiteY22" fmla="*/ 0 h 16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182" h="1696064">
                <a:moveTo>
                  <a:pt x="14750" y="1696064"/>
                </a:moveTo>
                <a:cubicBezTo>
                  <a:pt x="7190" y="1658265"/>
                  <a:pt x="-14276" y="1614358"/>
                  <a:pt x="14750" y="1578077"/>
                </a:cubicBezTo>
                <a:cubicBezTo>
                  <a:pt x="25823" y="1564236"/>
                  <a:pt x="44247" y="1558413"/>
                  <a:pt x="58995" y="1548581"/>
                </a:cubicBezTo>
                <a:cubicBezTo>
                  <a:pt x="87449" y="1406309"/>
                  <a:pt x="52605" y="1531865"/>
                  <a:pt x="103240" y="1430593"/>
                </a:cubicBezTo>
                <a:cubicBezTo>
                  <a:pt x="110192" y="1416688"/>
                  <a:pt x="109365" y="1399283"/>
                  <a:pt x="117988" y="1386348"/>
                </a:cubicBezTo>
                <a:cubicBezTo>
                  <a:pt x="129558" y="1368994"/>
                  <a:pt x="147485" y="1356851"/>
                  <a:pt x="162234" y="1342103"/>
                </a:cubicBezTo>
                <a:cubicBezTo>
                  <a:pt x="167150" y="1317522"/>
                  <a:pt x="165772" y="1290782"/>
                  <a:pt x="176982" y="1268361"/>
                </a:cubicBezTo>
                <a:cubicBezTo>
                  <a:pt x="186310" y="1249706"/>
                  <a:pt x="207874" y="1240139"/>
                  <a:pt x="221227" y="1224116"/>
                </a:cubicBezTo>
                <a:cubicBezTo>
                  <a:pt x="232575" y="1210499"/>
                  <a:pt x="240892" y="1194619"/>
                  <a:pt x="250724" y="1179871"/>
                </a:cubicBezTo>
                <a:cubicBezTo>
                  <a:pt x="255640" y="1165123"/>
                  <a:pt x="261701" y="1150708"/>
                  <a:pt x="265472" y="1135626"/>
                </a:cubicBezTo>
                <a:cubicBezTo>
                  <a:pt x="271552" y="1111307"/>
                  <a:pt x="275737" y="1086547"/>
                  <a:pt x="280221" y="1061884"/>
                </a:cubicBezTo>
                <a:cubicBezTo>
                  <a:pt x="288992" y="1013643"/>
                  <a:pt x="297569" y="948249"/>
                  <a:pt x="309718" y="899652"/>
                </a:cubicBezTo>
                <a:cubicBezTo>
                  <a:pt x="313489" y="884570"/>
                  <a:pt x="316916" y="868996"/>
                  <a:pt x="324466" y="855406"/>
                </a:cubicBezTo>
                <a:cubicBezTo>
                  <a:pt x="341682" y="824417"/>
                  <a:pt x="372248" y="800547"/>
                  <a:pt x="383459" y="766916"/>
                </a:cubicBezTo>
                <a:cubicBezTo>
                  <a:pt x="404804" y="702884"/>
                  <a:pt x="387215" y="733664"/>
                  <a:pt x="442453" y="678426"/>
                </a:cubicBezTo>
                <a:cubicBezTo>
                  <a:pt x="447369" y="663678"/>
                  <a:pt x="449651" y="647771"/>
                  <a:pt x="457201" y="634181"/>
                </a:cubicBezTo>
                <a:cubicBezTo>
                  <a:pt x="501303" y="554797"/>
                  <a:pt x="506696" y="555189"/>
                  <a:pt x="560440" y="501445"/>
                </a:cubicBezTo>
                <a:cubicBezTo>
                  <a:pt x="565356" y="486697"/>
                  <a:pt x="568236" y="471105"/>
                  <a:pt x="575188" y="457200"/>
                </a:cubicBezTo>
                <a:cubicBezTo>
                  <a:pt x="583115" y="441346"/>
                  <a:pt x="599592" y="429933"/>
                  <a:pt x="604685" y="412955"/>
                </a:cubicBezTo>
                <a:cubicBezTo>
                  <a:pt x="614674" y="379659"/>
                  <a:pt x="612616" y="343803"/>
                  <a:pt x="619434" y="309716"/>
                </a:cubicBezTo>
                <a:cubicBezTo>
                  <a:pt x="622483" y="294472"/>
                  <a:pt x="629266" y="280219"/>
                  <a:pt x="634182" y="265471"/>
                </a:cubicBezTo>
                <a:cubicBezTo>
                  <a:pt x="627194" y="181615"/>
                  <a:pt x="630559" y="107118"/>
                  <a:pt x="604685" y="29497"/>
                </a:cubicBezTo>
                <a:cubicBezTo>
                  <a:pt x="601209" y="19068"/>
                  <a:pt x="594853" y="9832"/>
                  <a:pt x="589937"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
          <p:cNvSpPr txBox="1"/>
          <p:nvPr/>
        </p:nvSpPr>
        <p:spPr>
          <a:xfrm>
            <a:off x="0" y="2185"/>
            <a:ext cx="6004719" cy="400110"/>
          </a:xfrm>
          <a:prstGeom prst="rect">
            <a:avLst/>
          </a:prstGeom>
          <a:solidFill>
            <a:schemeClr val="accent2">
              <a:lumMod val="40000"/>
              <a:lumOff val="60000"/>
            </a:schemeClr>
          </a:solidFill>
        </p:spPr>
        <p:txBody>
          <a:bodyPr wrap="square" rtlCol="0">
            <a:spAutoFit/>
          </a:bodyPr>
          <a:lstStyle/>
          <a:p>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Functions </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of Canals: Storage and Transfer of Crops</a:t>
            </a:r>
            <a:endParaRPr 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0" name="Donut 29"/>
          <p:cNvSpPr/>
          <p:nvPr/>
        </p:nvSpPr>
        <p:spPr>
          <a:xfrm>
            <a:off x="1807317" y="3130223"/>
            <a:ext cx="1752600" cy="1600200"/>
          </a:xfrm>
          <a:prstGeom prst="donut">
            <a:avLst/>
          </a:prstGeom>
          <a:noFill/>
          <a:ln w="571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2697559" y="3788657"/>
            <a:ext cx="137160" cy="1356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38585" y="3827825"/>
            <a:ext cx="104617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Luoyang</a:t>
            </a:r>
            <a:endParaRPr lang="en-US" sz="16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7011682" y="78473"/>
            <a:ext cx="4648200"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canals of the Sui Dynasty linked the Yellow River, the </a:t>
            </a:r>
            <a:r>
              <a:rPr lang="en-US" dirty="0" err="1">
                <a:latin typeface="Times New Roman" panose="02020603050405020304" pitchFamily="18" charset="0"/>
                <a:cs typeface="Times New Roman" panose="02020603050405020304" pitchFamily="18" charset="0"/>
              </a:rPr>
              <a:t>Huai</a:t>
            </a:r>
            <a:r>
              <a:rPr lang="en-US" dirty="0">
                <a:latin typeface="Times New Roman" panose="02020603050405020304" pitchFamily="18" charset="0"/>
                <a:cs typeface="Times New Roman" panose="02020603050405020304" pitchFamily="18" charset="0"/>
              </a:rPr>
              <a:t> River and the Yangzi River together. </a:t>
            </a:r>
            <a:r>
              <a:rPr lang="en-US" dirty="0" smtClean="0">
                <a:latin typeface="Times New Roman" panose="02020603050405020304" pitchFamily="18" charset="0"/>
                <a:cs typeface="Times New Roman" panose="02020603050405020304" pitchFamily="18" charset="0"/>
              </a:rPr>
              <a:t>Luoyang </a:t>
            </a:r>
            <a:r>
              <a:rPr lang="en-US" dirty="0">
                <a:latin typeface="Times New Roman" panose="02020603050405020304" pitchFamily="18" charset="0"/>
                <a:cs typeface="Times New Roman" panose="02020603050405020304" pitchFamily="18" charset="0"/>
              </a:rPr>
              <a:t>became a hub of the </a:t>
            </a:r>
            <a:r>
              <a:rPr lang="en-US" altLang="zh-HK" dirty="0">
                <a:latin typeface="Times New Roman" panose="02020603050405020304" pitchFamily="18" charset="0"/>
                <a:cs typeface="Times New Roman" panose="02020603050405020304" pitchFamily="18" charset="0"/>
              </a:rPr>
              <a:t>new transportation network.</a:t>
            </a:r>
          </a:p>
          <a:p>
            <a:pPr algn="just"/>
            <a:endParaRPr lang="en-US" altLang="zh-HK" dirty="0">
              <a:latin typeface="Times New Roman" panose="02020603050405020304" pitchFamily="18" charset="0"/>
              <a:cs typeface="Times New Roman" panose="02020603050405020304" pitchFamily="18" charset="0"/>
            </a:endParaRPr>
          </a:p>
          <a:p>
            <a:r>
              <a:rPr lang="en-US" altLang="zh-HK" dirty="0">
                <a:latin typeface="Times New Roman" panose="02020603050405020304" pitchFamily="18" charset="0"/>
                <a:cs typeface="Times New Roman" panose="02020603050405020304" pitchFamily="18" charset="0"/>
              </a:rPr>
              <a:t>In 1969, archaeologists discovered large-scale remains of </a:t>
            </a:r>
            <a:r>
              <a:rPr lang="en-US" altLang="zh-HK" dirty="0" smtClean="0">
                <a:latin typeface="Times New Roman" panose="02020603050405020304" pitchFamily="18" charset="0"/>
                <a:cs typeface="Times New Roman" panose="02020603050405020304" pitchFamily="18" charset="0"/>
              </a:rPr>
              <a:t>government granaries </a:t>
            </a:r>
            <a:r>
              <a:rPr lang="en-US" altLang="zh-HK" dirty="0">
                <a:latin typeface="Times New Roman" panose="02020603050405020304" pitchFamily="18" charset="0"/>
                <a:cs typeface="Times New Roman" panose="02020603050405020304" pitchFamily="18" charset="0"/>
              </a:rPr>
              <a:t>(the </a:t>
            </a:r>
            <a:r>
              <a:rPr lang="en-US" altLang="zh-HK" dirty="0" err="1">
                <a:latin typeface="Times New Roman" panose="02020603050405020304" pitchFamily="18" charset="0"/>
                <a:cs typeface="Times New Roman" panose="02020603050405020304" pitchFamily="18" charset="0"/>
              </a:rPr>
              <a:t>Hanjia</a:t>
            </a:r>
            <a:r>
              <a:rPr lang="en-US" altLang="zh-HK" dirty="0">
                <a:latin typeface="Times New Roman" panose="02020603050405020304" pitchFamily="18" charset="0"/>
                <a:cs typeface="Times New Roman" panose="02020603050405020304" pitchFamily="18" charset="0"/>
              </a:rPr>
              <a:t> Granary) of the Sui Dynasty in Luoyang.</a:t>
            </a:r>
          </a:p>
          <a:p>
            <a:pPr algn="just"/>
            <a:r>
              <a:rPr lang="en-US" altLang="zh-HK" dirty="0">
                <a:latin typeface="Times New Roman" panose="02020603050405020304" pitchFamily="18" charset="0"/>
                <a:cs typeface="Times New Roman" panose="02020603050405020304" pitchFamily="18" charset="0"/>
              </a:rPr>
              <a:t>It had 400 granaries with a total area of 430,000 m</a:t>
            </a:r>
            <a:r>
              <a:rPr lang="en-US" altLang="zh-HK" baseline="30000" dirty="0">
                <a:latin typeface="Times New Roman" panose="02020603050405020304" pitchFamily="18" charset="0"/>
                <a:cs typeface="Times New Roman" panose="02020603050405020304" pitchFamily="18" charset="0"/>
              </a:rPr>
              <a:t>2 </a:t>
            </a:r>
            <a:r>
              <a:rPr lang="en-US" altLang="zh-HK" dirty="0">
                <a:latin typeface="Times New Roman" panose="02020603050405020304" pitchFamily="18" charset="0"/>
                <a:cs typeface="Times New Roman" panose="02020603050405020304" pitchFamily="18" charset="0"/>
              </a:rPr>
              <a:t>(the equivalent of 60 Hong Kong Stadiums). </a:t>
            </a:r>
          </a:p>
          <a:p>
            <a:pPr algn="just"/>
            <a:endParaRPr lang="en-US" dirty="0">
              <a:latin typeface="Times New Roman" panose="02020603050405020304" pitchFamily="18" charset="0"/>
              <a:cs typeface="Times New Roman" panose="02020603050405020304" pitchFamily="18" charset="0"/>
            </a:endParaRPr>
          </a:p>
        </p:txBody>
      </p:sp>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514" y="2995810"/>
            <a:ext cx="4871116" cy="27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011682" y="5827354"/>
            <a:ext cx="4648200" cy="523220"/>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This was one of the </a:t>
            </a:r>
            <a:r>
              <a:rPr lang="en-US" sz="1400" dirty="0" smtClean="0">
                <a:latin typeface="Times New Roman" panose="02020603050405020304" pitchFamily="18" charset="0"/>
                <a:cs typeface="Times New Roman" panose="02020603050405020304" pitchFamily="18" charset="0"/>
              </a:rPr>
              <a:t>granaries </a:t>
            </a:r>
            <a:r>
              <a:rPr lang="en-US" sz="1400" dirty="0">
                <a:latin typeface="Times New Roman" panose="02020603050405020304" pitchFamily="18" charset="0"/>
                <a:cs typeface="Times New Roman" panose="02020603050405020304" pitchFamily="18" charset="0"/>
              </a:rPr>
              <a:t>in the </a:t>
            </a:r>
            <a:r>
              <a:rPr lang="en-US" sz="1400" dirty="0" err="1">
                <a:latin typeface="Times New Roman" panose="02020603050405020304" pitchFamily="18" charset="0"/>
                <a:cs typeface="Times New Roman" panose="02020603050405020304" pitchFamily="18" charset="0"/>
              </a:rPr>
              <a:t>Hanjia</a:t>
            </a:r>
            <a:r>
              <a:rPr lang="en-US" sz="1400" dirty="0">
                <a:latin typeface="Times New Roman" panose="02020603050405020304" pitchFamily="18" charset="0"/>
                <a:cs typeface="Times New Roman" panose="02020603050405020304" pitchFamily="18" charset="0"/>
              </a:rPr>
              <a:t> Granary that was built underground with 10 meters depth. </a:t>
            </a:r>
          </a:p>
        </p:txBody>
      </p:sp>
    </p:spTree>
    <p:extLst>
      <p:ext uri="{BB962C8B-B14F-4D97-AF65-F5344CB8AC3E}">
        <p14:creationId xmlns:p14="http://schemas.microsoft.com/office/powerpoint/2010/main" val="29534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2" grpId="0"/>
      <p:bldP spid="3" grpId="0" animBg="1"/>
      <p:bldP spid="32" grpId="0" animBg="1"/>
      <p:bldP spid="23" grpId="0" animBg="1"/>
      <p:bldP spid="30" grpId="0" animBg="1"/>
      <p:bldP spid="4" grpId="0" animBg="1"/>
      <p:bldP spid="5" grpId="0"/>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836613" y="334963"/>
            <a:ext cx="10488612"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zh-TW" altLang="en-US" sz="4400">
                <a:solidFill>
                  <a:srgbClr val="000000"/>
                </a:solidFill>
                <a:latin typeface="標楷體" panose="03000509000000000000" pitchFamily="65" charset="-120"/>
                <a:ea typeface="標楷體" panose="03000509000000000000" pitchFamily="65" charset="-120"/>
              </a:rPr>
              <a:t>本節關鍵詞 </a:t>
            </a:r>
            <a:r>
              <a:rPr lang="en-US" altLang="zh-TW" sz="44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(Key Terms)</a:t>
            </a:r>
            <a:endParaRPr lang="zh-HK" altLang="en-US" sz="4400">
              <a:latin typeface="Times New Roman" panose="02020603050405020304" pitchFamily="18" charset="0"/>
              <a:cs typeface="Times New Roman" panose="02020603050405020304" pitchFamily="18" charset="0"/>
            </a:endParaRPr>
          </a:p>
        </p:txBody>
      </p:sp>
      <p:graphicFrame>
        <p:nvGraphicFramePr>
          <p:cNvPr id="24" name="表格 23"/>
          <p:cNvGraphicFramePr>
            <a:graphicFrameLocks noGrp="1"/>
          </p:cNvGraphicFramePr>
          <p:nvPr>
            <p:extLst>
              <p:ext uri="{D42A27DB-BD31-4B8C-83A1-F6EECF244321}">
                <p14:modId xmlns:p14="http://schemas.microsoft.com/office/powerpoint/2010/main" val="1892041943"/>
              </p:ext>
            </p:extLst>
          </p:nvPr>
        </p:nvGraphicFramePr>
        <p:xfrm>
          <a:off x="288925" y="1426952"/>
          <a:ext cx="11506200" cy="4882296"/>
        </p:xfrm>
        <a:graphic>
          <a:graphicData uri="http://schemas.openxmlformats.org/drawingml/2006/table">
            <a:tbl>
              <a:tblPr firstRow="1" bandRow="1">
                <a:tableStyleId>{5940675A-B579-460E-94D1-54222C63F5DA}</a:tableStyleId>
              </a:tblPr>
              <a:tblGrid>
                <a:gridCol w="762002">
                  <a:extLst>
                    <a:ext uri="{9D8B030D-6E8A-4147-A177-3AD203B41FA5}">
                      <a16:colId xmlns:a16="http://schemas.microsoft.com/office/drawing/2014/main" val="4067732004"/>
                    </a:ext>
                  </a:extLst>
                </a:gridCol>
                <a:gridCol w="2896392">
                  <a:extLst>
                    <a:ext uri="{9D8B030D-6E8A-4147-A177-3AD203B41FA5}">
                      <a16:colId xmlns:a16="http://schemas.microsoft.com/office/drawing/2014/main" val="690116012"/>
                    </a:ext>
                  </a:extLst>
                </a:gridCol>
                <a:gridCol w="4114800">
                  <a:extLst>
                    <a:ext uri="{9D8B030D-6E8A-4147-A177-3AD203B41FA5}">
                      <a16:colId xmlns:a16="http://schemas.microsoft.com/office/drawing/2014/main" val="1799699055"/>
                    </a:ext>
                  </a:extLst>
                </a:gridCol>
                <a:gridCol w="3733006">
                  <a:extLst>
                    <a:ext uri="{9D8B030D-6E8A-4147-A177-3AD203B41FA5}">
                      <a16:colId xmlns:a16="http://schemas.microsoft.com/office/drawing/2014/main" val="1079144641"/>
                    </a:ext>
                  </a:extLst>
                </a:gridCol>
              </a:tblGrid>
              <a:tr h="370868">
                <a:tc>
                  <a:txBody>
                    <a:bodyPr/>
                    <a:lstStyle/>
                    <a:p>
                      <a:endParaRPr lang="zh-HK" altLang="en-US" sz="1800" dirty="0"/>
                    </a:p>
                  </a:txBody>
                  <a:tcPr marT="45723" marB="45723"/>
                </a:tc>
                <a:tc>
                  <a:txBody>
                    <a:bodyPr/>
                    <a:lstStyle/>
                    <a:p>
                      <a:pPr algn="ctr"/>
                      <a:r>
                        <a:rPr lang="zh-HK" altLang="en-US" sz="1800" b="1" dirty="0" smtClean="0">
                          <a:latin typeface="標楷體" panose="03000509000000000000" pitchFamily="65" charset="-120"/>
                          <a:ea typeface="標楷體" panose="03000509000000000000" pitchFamily="65" charset="-120"/>
                        </a:rPr>
                        <a:t>英文詞彙</a:t>
                      </a:r>
                      <a:endParaRPr lang="zh-HK" altLang="en-US" sz="1800" b="1" dirty="0">
                        <a:latin typeface="標楷體" panose="03000509000000000000" pitchFamily="65" charset="-120"/>
                        <a:ea typeface="標楷體" panose="03000509000000000000" pitchFamily="65" charset="-120"/>
                      </a:endParaRPr>
                    </a:p>
                  </a:txBody>
                  <a:tcPr marT="45723" marB="45723"/>
                </a:tc>
                <a:tc>
                  <a:txBody>
                    <a:bodyPr/>
                    <a:lstStyle/>
                    <a:p>
                      <a:pPr algn="ctr"/>
                      <a:r>
                        <a:rPr lang="zh-TW" altLang="en-US" sz="1800" b="1" dirty="0" smtClean="0">
                          <a:latin typeface="標楷體" panose="03000509000000000000" pitchFamily="65" charset="-120"/>
                          <a:ea typeface="標楷體" panose="03000509000000000000" pitchFamily="65" charset="-120"/>
                        </a:rPr>
                        <a:t>中文詞彙</a:t>
                      </a:r>
                      <a:r>
                        <a:rPr lang="en-US" altLang="zh-TW" sz="1800" b="1" dirty="0" smtClean="0">
                          <a:latin typeface="標楷體" panose="03000509000000000000" pitchFamily="65" charset="-120"/>
                          <a:ea typeface="標楷體" panose="03000509000000000000" pitchFamily="65" charset="-120"/>
                        </a:rPr>
                        <a:t>/</a:t>
                      </a:r>
                      <a:r>
                        <a:rPr lang="zh-TW" altLang="en-US" sz="1800" b="1" dirty="0" smtClean="0">
                          <a:latin typeface="標楷體" panose="03000509000000000000" pitchFamily="65" charset="-120"/>
                          <a:ea typeface="標楷體" panose="03000509000000000000" pitchFamily="65" charset="-120"/>
                        </a:rPr>
                        <a:t>粵語拼音</a:t>
                      </a:r>
                      <a:endParaRPr lang="zh-HK" altLang="en-US" sz="1800" b="1" dirty="0">
                        <a:latin typeface="標楷體" panose="03000509000000000000" pitchFamily="65" charset="-120"/>
                        <a:ea typeface="標楷體" panose="03000509000000000000" pitchFamily="65" charset="-120"/>
                      </a:endParaRPr>
                    </a:p>
                  </a:txBody>
                  <a:tcPr marT="45723" marB="45723"/>
                </a:tc>
                <a:tc>
                  <a:txBody>
                    <a:bodyPr/>
                    <a:lstStyle/>
                    <a:p>
                      <a:pPr algn="ctr"/>
                      <a:r>
                        <a:rPr lang="zh-TW" altLang="en-US" sz="1800" b="1" dirty="0" smtClean="0">
                          <a:latin typeface="標楷體" panose="03000509000000000000" pitchFamily="65" charset="-120"/>
                          <a:ea typeface="標楷體" panose="03000509000000000000" pitchFamily="65" charset="-120"/>
                        </a:rPr>
                        <a:t>中文詞彙</a:t>
                      </a:r>
                      <a:r>
                        <a:rPr lang="en-US" altLang="zh-TW" sz="1800" b="1" dirty="0" smtClean="0">
                          <a:latin typeface="標楷體" panose="03000509000000000000" pitchFamily="65" charset="-120"/>
                          <a:ea typeface="標楷體" panose="03000509000000000000" pitchFamily="65" charset="-120"/>
                        </a:rPr>
                        <a:t>/</a:t>
                      </a:r>
                      <a:r>
                        <a:rPr lang="zh-TW" altLang="en-US" sz="1800" b="1" dirty="0" smtClean="0">
                          <a:latin typeface="標楷體" panose="03000509000000000000" pitchFamily="65" charset="-120"/>
                          <a:ea typeface="標楷體" panose="03000509000000000000" pitchFamily="65" charset="-120"/>
                        </a:rPr>
                        <a:t>普通話拼音</a:t>
                      </a:r>
                      <a:endParaRPr lang="zh-HK" altLang="en-US" sz="1800" b="1" dirty="0">
                        <a:latin typeface="標楷體" panose="03000509000000000000" pitchFamily="65" charset="-120"/>
                        <a:ea typeface="標楷體" panose="03000509000000000000" pitchFamily="65" charset="-120"/>
                      </a:endParaRPr>
                    </a:p>
                  </a:txBody>
                  <a:tcPr marT="45723" marB="45723"/>
                </a:tc>
                <a:extLst>
                  <a:ext uri="{0D108BD9-81ED-4DB2-BD59-A6C34878D82A}">
                    <a16:rowId xmlns:a16="http://schemas.microsoft.com/office/drawing/2014/main" val="4273879324"/>
                  </a:ext>
                </a:extLst>
              </a:tr>
              <a:tr h="370868">
                <a:tc>
                  <a:txBody>
                    <a:bodyPr/>
                    <a:lstStyle/>
                    <a:p>
                      <a:pPr algn="ctr"/>
                      <a:r>
                        <a:rPr lang="en-US" altLang="zh-HK" sz="1800" dirty="0" smtClean="0"/>
                        <a:t>1</a:t>
                      </a:r>
                      <a:endParaRPr lang="zh-HK" altLang="en-US" sz="1800" dirty="0"/>
                    </a:p>
                  </a:txBody>
                  <a:tcPr marT="45723" marB="45723"/>
                </a:tc>
                <a:tc>
                  <a:txBody>
                    <a:bodyPr/>
                    <a:lstStyle/>
                    <a:p>
                      <a:r>
                        <a:rPr lang="en-US" altLang="zh-HK" sz="1800" kern="100" dirty="0" smtClean="0">
                          <a:effectLst/>
                          <a:latin typeface="Times New Roman" panose="02020603050405020304" pitchFamily="18" charset="0"/>
                          <a:ea typeface="標楷體" panose="03000509000000000000" pitchFamily="65" charset="-120"/>
                        </a:rPr>
                        <a:t>canal</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運河</a:t>
                      </a:r>
                      <a:r>
                        <a:rPr lang="en-US" altLang="zh-HK" sz="1800" kern="100" dirty="0" smtClean="0">
                          <a:effectLst/>
                          <a:latin typeface="Times New Roman" panose="02020603050405020304" pitchFamily="18" charset="0"/>
                          <a:ea typeface="標楷體" panose="03000509000000000000" pitchFamily="65" charset="-120"/>
                        </a:rPr>
                        <a:t> (wan6 ho4)</a:t>
                      </a:r>
                      <a:endParaRPr lang="zh-HK" altLang="en-US" dirty="0"/>
                    </a:p>
                  </a:txBody>
                  <a:tcPr marT="45723" marB="45723"/>
                </a:tc>
                <a:tc>
                  <a:txBody>
                    <a:bodyPr/>
                    <a:lstStyle/>
                    <a:p>
                      <a:r>
                        <a:rPr lang="zh-TW"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運河</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yùn</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hé</a:t>
                      </a:r>
                      <a:r>
                        <a:rPr lang="en-US" altLang="zh-HK" sz="1800" kern="100" dirty="0" smtClean="0">
                          <a:effectLst/>
                          <a:latin typeface="Times New Roman" panose="02020603050405020304" pitchFamily="18" charset="0"/>
                          <a:ea typeface="標楷體" panose="03000509000000000000" pitchFamily="65" charset="-120"/>
                        </a:rPr>
                        <a:t>)</a:t>
                      </a:r>
                      <a:endParaRPr lang="zh-HK" altLang="en-US" dirty="0"/>
                    </a:p>
                  </a:txBody>
                  <a:tcPr marT="45723" marB="45723"/>
                </a:tc>
                <a:extLst>
                  <a:ext uri="{0D108BD9-81ED-4DB2-BD59-A6C34878D82A}">
                    <a16:rowId xmlns:a16="http://schemas.microsoft.com/office/drawing/2014/main" val="2934703737"/>
                  </a:ext>
                </a:extLst>
              </a:tr>
              <a:tr h="370868">
                <a:tc>
                  <a:txBody>
                    <a:bodyPr/>
                    <a:lstStyle/>
                    <a:p>
                      <a:pPr algn="ctr"/>
                      <a:r>
                        <a:rPr lang="en-US" altLang="zh-HK" sz="1800" dirty="0" smtClean="0"/>
                        <a:t>2</a:t>
                      </a:r>
                      <a:endParaRPr lang="zh-HK" altLang="en-US" sz="1800" dirty="0"/>
                    </a:p>
                  </a:txBody>
                  <a:tcPr marT="45723" marB="45723"/>
                </a:tc>
                <a:tc>
                  <a:txBody>
                    <a:bodyPr/>
                    <a:lstStyle/>
                    <a:p>
                      <a:r>
                        <a:rPr lang="en-US" altLang="zh-HK" sz="1800" kern="100" dirty="0" smtClean="0">
                          <a:effectLst/>
                          <a:latin typeface="Times New Roman" panose="02020603050405020304" pitchFamily="18" charset="0"/>
                          <a:ea typeface="標楷體" panose="03000509000000000000" pitchFamily="65" charset="-120"/>
                        </a:rPr>
                        <a:t>Emperor Wen of the Sui Dynasty</a:t>
                      </a:r>
                      <a:endParaRPr lang="zh-HK" altLang="en-US" dirty="0"/>
                    </a:p>
                  </a:txBody>
                  <a:tcPr marT="45723" marB="45723"/>
                </a:tc>
                <a:tc>
                  <a:txBody>
                    <a:bodyPr/>
                    <a:lstStyle/>
                    <a:p>
                      <a:r>
                        <a:rPr lang="zh-TW"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隋文帝</a:t>
                      </a:r>
                      <a:r>
                        <a:rPr lang="en-US" altLang="zh-HK" sz="1800" kern="100" dirty="0" smtClean="0">
                          <a:effectLst/>
                          <a:latin typeface="Times New Roman" panose="02020603050405020304" pitchFamily="18" charset="0"/>
                          <a:ea typeface="標楷體" panose="03000509000000000000" pitchFamily="65" charset="-120"/>
                        </a:rPr>
                        <a:t> (ceoi4 man4 dai3)</a:t>
                      </a:r>
                      <a:endParaRPr lang="zh-HK" altLang="en-US" dirty="0"/>
                    </a:p>
                  </a:txBody>
                  <a:tcPr marT="45723" marB="45723"/>
                </a:tc>
                <a:tc>
                  <a:txBody>
                    <a:bodyPr/>
                    <a:lstStyle/>
                    <a:p>
                      <a:r>
                        <a:rPr lang="zh-TW"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隋文帝</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suí</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wén</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dì</a:t>
                      </a:r>
                      <a:r>
                        <a:rPr lang="en-US" altLang="zh-HK" sz="1800" kern="100" dirty="0" smtClean="0">
                          <a:effectLst/>
                          <a:latin typeface="Times New Roman" panose="02020603050405020304" pitchFamily="18" charset="0"/>
                          <a:ea typeface="標楷體" panose="03000509000000000000" pitchFamily="65" charset="-120"/>
                        </a:rPr>
                        <a:t>)</a:t>
                      </a:r>
                      <a:endParaRPr lang="zh-HK" altLang="en-US" dirty="0"/>
                    </a:p>
                  </a:txBody>
                  <a:tcPr marT="45723" marB="45723"/>
                </a:tc>
                <a:extLst>
                  <a:ext uri="{0D108BD9-81ED-4DB2-BD59-A6C34878D82A}">
                    <a16:rowId xmlns:a16="http://schemas.microsoft.com/office/drawing/2014/main" val="2112228151"/>
                  </a:ext>
                </a:extLst>
              </a:tr>
              <a:tr h="370868">
                <a:tc>
                  <a:txBody>
                    <a:bodyPr/>
                    <a:lstStyle/>
                    <a:p>
                      <a:pPr algn="ctr"/>
                      <a:r>
                        <a:rPr lang="en-US" altLang="zh-HK" sz="1800" dirty="0" smtClean="0"/>
                        <a:t>3</a:t>
                      </a:r>
                      <a:endParaRPr lang="zh-HK" altLang="en-US" sz="1800" dirty="0"/>
                    </a:p>
                  </a:txBody>
                  <a:tcPr marT="45723" marB="45723"/>
                </a:tc>
                <a:tc>
                  <a:txBody>
                    <a:bodyPr/>
                    <a:lstStyle/>
                    <a:p>
                      <a:r>
                        <a:rPr lang="en-US" altLang="zh-HK" sz="1800" kern="100" dirty="0" smtClean="0">
                          <a:effectLst/>
                          <a:latin typeface="Times New Roman" panose="02020603050405020304" pitchFamily="18" charset="0"/>
                          <a:ea typeface="標楷體" panose="03000509000000000000" pitchFamily="65" charset="-120"/>
                        </a:rPr>
                        <a:t>Emperor Yang of the Sui Dynasty</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隋煬帝</a:t>
                      </a:r>
                      <a:r>
                        <a:rPr lang="zh-HK" altLang="zh-HK" sz="1800" kern="100" dirty="0" smtClean="0">
                          <a:effectLst/>
                          <a:ea typeface="Times New Roman" panose="02020603050405020304" pitchFamily="18" charset="0"/>
                        </a:rPr>
                        <a:t> </a:t>
                      </a:r>
                      <a:r>
                        <a:rPr lang="en-US" altLang="zh-HK" sz="1800" kern="100" dirty="0" smtClean="0">
                          <a:effectLst/>
                          <a:latin typeface="Times New Roman" panose="02020603050405020304" pitchFamily="18" charset="0"/>
                          <a:ea typeface="標楷體" panose="03000509000000000000" pitchFamily="65" charset="-120"/>
                        </a:rPr>
                        <a:t>(ceoi4 joeng6 dai3)</a:t>
                      </a:r>
                      <a:endParaRPr lang="zh-HK" altLang="en-US" dirty="0"/>
                    </a:p>
                  </a:txBody>
                  <a:tcPr marT="45723" marB="45723"/>
                </a:tc>
                <a:tc>
                  <a:txBody>
                    <a:bodyPr/>
                    <a:lstStyle/>
                    <a:p>
                      <a:r>
                        <a:rPr lang="zh-TW"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隋煬帝</a:t>
                      </a:r>
                      <a:r>
                        <a:rPr lang="zh-TW" altLang="zh-HK" sz="1800" kern="100" dirty="0" smtClean="0">
                          <a:effectLst/>
                          <a:ea typeface="Times New Roman" panose="02020603050405020304" pitchFamily="18" charset="0"/>
                        </a:rPr>
                        <a:t> </a:t>
                      </a:r>
                      <a:r>
                        <a:rPr lang="en-US" altLang="zh-HK" sz="1800" kern="100" dirty="0" smtClean="0">
                          <a:effectLst/>
                          <a:ea typeface="Times New Roman" panose="02020603050405020304" pitchFamily="18" charset="0"/>
                        </a:rPr>
                        <a:t>(</a:t>
                      </a:r>
                      <a:r>
                        <a:rPr lang="en-US" altLang="zh-HK" sz="1800" kern="100" dirty="0" err="1" smtClean="0">
                          <a:effectLst/>
                          <a:ea typeface="Times New Roman" panose="02020603050405020304" pitchFamily="18" charset="0"/>
                        </a:rPr>
                        <a:t>suí</a:t>
                      </a:r>
                      <a:r>
                        <a:rPr lang="en-US" altLang="zh-HK" sz="1800" kern="100" dirty="0" smtClean="0">
                          <a:effectLst/>
                          <a:ea typeface="Times New Roman" panose="02020603050405020304" pitchFamily="18" charset="0"/>
                        </a:rPr>
                        <a:t> </a:t>
                      </a:r>
                      <a:r>
                        <a:rPr lang="en-US" altLang="zh-HK" sz="1800" kern="100" dirty="0" err="1" smtClean="0">
                          <a:effectLst/>
                          <a:ea typeface="Times New Roman" panose="02020603050405020304" pitchFamily="18" charset="0"/>
                        </a:rPr>
                        <a:t>yáng</a:t>
                      </a:r>
                      <a:r>
                        <a:rPr lang="en-US" altLang="zh-HK" sz="1800" kern="100" dirty="0" smtClean="0">
                          <a:effectLst/>
                          <a:ea typeface="Times New Roman" panose="02020603050405020304" pitchFamily="18" charset="0"/>
                        </a:rPr>
                        <a:t> </a:t>
                      </a:r>
                      <a:r>
                        <a:rPr lang="en-US" altLang="zh-HK" sz="1800" kern="100" dirty="0" err="1" smtClean="0">
                          <a:effectLst/>
                          <a:ea typeface="Times New Roman" panose="02020603050405020304" pitchFamily="18" charset="0"/>
                        </a:rPr>
                        <a:t>dì</a:t>
                      </a:r>
                      <a:r>
                        <a:rPr lang="en-US" altLang="zh-HK" sz="1800" kern="100" dirty="0" smtClean="0">
                          <a:effectLst/>
                          <a:ea typeface="Times New Roman" panose="02020603050405020304" pitchFamily="18" charset="0"/>
                        </a:rPr>
                        <a:t>)</a:t>
                      </a:r>
                      <a:endParaRPr lang="zh-HK" altLang="en-US" dirty="0"/>
                    </a:p>
                  </a:txBody>
                  <a:tcPr marT="45723" marB="45723"/>
                </a:tc>
                <a:extLst>
                  <a:ext uri="{0D108BD9-81ED-4DB2-BD59-A6C34878D82A}">
                    <a16:rowId xmlns:a16="http://schemas.microsoft.com/office/drawing/2014/main" val="3128473125"/>
                  </a:ext>
                </a:extLst>
              </a:tr>
              <a:tr h="370868">
                <a:tc>
                  <a:txBody>
                    <a:bodyPr/>
                    <a:lstStyle/>
                    <a:p>
                      <a:pPr algn="ctr"/>
                      <a:r>
                        <a:rPr lang="en-US" altLang="zh-HK" sz="1800" dirty="0" smtClean="0"/>
                        <a:t>4</a:t>
                      </a:r>
                      <a:endParaRPr lang="zh-HK" altLang="en-US" sz="1800" dirty="0"/>
                    </a:p>
                  </a:txBody>
                  <a:tcPr marT="45723" marB="45723"/>
                </a:tc>
                <a:tc>
                  <a:txBody>
                    <a:bodyPr/>
                    <a:lstStyle/>
                    <a:p>
                      <a:r>
                        <a:rPr lang="en-US" altLang="zh-HK" sz="1800" kern="100" dirty="0" smtClean="0">
                          <a:effectLst/>
                          <a:latin typeface="Times New Roman" panose="02020603050405020304" pitchFamily="18" charset="0"/>
                          <a:ea typeface="標楷體" panose="03000509000000000000" pitchFamily="65" charset="-120"/>
                        </a:rPr>
                        <a:t>Jiangnan (The southern part of the Yangzi River Delta)</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江南</a:t>
                      </a:r>
                      <a:r>
                        <a:rPr lang="en-US" altLang="zh-HK" sz="1800" kern="100" dirty="0" smtClean="0">
                          <a:effectLst/>
                          <a:latin typeface="Times New Roman" panose="02020603050405020304" pitchFamily="18" charset="0"/>
                          <a:ea typeface="標楷體" panose="03000509000000000000" pitchFamily="65" charset="-120"/>
                        </a:rPr>
                        <a:t> (gong1 naam4)</a:t>
                      </a:r>
                      <a:endParaRPr lang="zh-HK" altLang="en-US" dirty="0"/>
                    </a:p>
                  </a:txBody>
                  <a:tcPr marT="45723" marB="45723"/>
                </a:tc>
                <a:tc>
                  <a:txBody>
                    <a:bodyPr/>
                    <a:lstStyle/>
                    <a:p>
                      <a:r>
                        <a:rPr lang="zh-TW"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江南</a:t>
                      </a:r>
                      <a:r>
                        <a:rPr lang="zh-TW" altLang="zh-HK" sz="1800" kern="100" dirty="0" smtClean="0">
                          <a:effectLst/>
                          <a:ea typeface="Times New Roman" panose="02020603050405020304" pitchFamily="18" charset="0"/>
                        </a:rPr>
                        <a:t> </a:t>
                      </a:r>
                      <a:r>
                        <a:rPr lang="en-US" altLang="zh-HK" sz="1800" kern="100" dirty="0" smtClean="0">
                          <a:effectLst/>
                          <a:ea typeface="Times New Roman" panose="02020603050405020304" pitchFamily="18" charset="0"/>
                        </a:rPr>
                        <a:t>(</a:t>
                      </a:r>
                      <a:r>
                        <a:rPr lang="en-US" altLang="zh-HK" sz="1800" kern="100" dirty="0" err="1" smtClean="0">
                          <a:effectLst/>
                          <a:ea typeface="Times New Roman" panose="02020603050405020304" pitchFamily="18" charset="0"/>
                        </a:rPr>
                        <a:t>jiāng</a:t>
                      </a:r>
                      <a:r>
                        <a:rPr lang="en-US" altLang="zh-HK" sz="1800" kern="100" dirty="0" smtClean="0">
                          <a:effectLst/>
                          <a:ea typeface="Times New Roman" panose="02020603050405020304" pitchFamily="18" charset="0"/>
                        </a:rPr>
                        <a:t> </a:t>
                      </a:r>
                      <a:r>
                        <a:rPr lang="en-US" altLang="zh-HK" sz="1800" kern="100" dirty="0" err="1" smtClean="0">
                          <a:effectLst/>
                          <a:ea typeface="Times New Roman" panose="02020603050405020304" pitchFamily="18" charset="0"/>
                        </a:rPr>
                        <a:t>nán</a:t>
                      </a:r>
                      <a:r>
                        <a:rPr lang="en-US" altLang="zh-HK" sz="1800" kern="100" dirty="0" smtClean="0">
                          <a:effectLst/>
                          <a:ea typeface="Times New Roman" panose="02020603050405020304" pitchFamily="18" charset="0"/>
                        </a:rPr>
                        <a:t>)</a:t>
                      </a:r>
                      <a:endParaRPr lang="zh-HK" altLang="en-US" dirty="0"/>
                    </a:p>
                  </a:txBody>
                  <a:tcPr marT="45723" marB="45723"/>
                </a:tc>
                <a:extLst>
                  <a:ext uri="{0D108BD9-81ED-4DB2-BD59-A6C34878D82A}">
                    <a16:rowId xmlns:a16="http://schemas.microsoft.com/office/drawing/2014/main" val="351866098"/>
                  </a:ext>
                </a:extLst>
              </a:tr>
              <a:tr h="370868">
                <a:tc>
                  <a:txBody>
                    <a:bodyPr/>
                    <a:lstStyle/>
                    <a:p>
                      <a:pPr algn="ctr"/>
                      <a:r>
                        <a:rPr lang="en-US" altLang="zh-HK" sz="1800" dirty="0" smtClean="0"/>
                        <a:t>5</a:t>
                      </a:r>
                      <a:endParaRPr lang="zh-HK" altLang="en-US" sz="1800" dirty="0"/>
                    </a:p>
                  </a:txBody>
                  <a:tcPr marT="45723" marB="45723"/>
                </a:tc>
                <a:tc>
                  <a:txBody>
                    <a:bodyPr/>
                    <a:lstStyle/>
                    <a:p>
                      <a:r>
                        <a:rPr lang="en-US" altLang="zh-HK" sz="1800" kern="100" dirty="0" smtClean="0">
                          <a:effectLst/>
                          <a:latin typeface="Times New Roman" panose="02020603050405020304" pitchFamily="18" charset="0"/>
                          <a:ea typeface="標楷體" panose="03000509000000000000" pitchFamily="65" charset="-120"/>
                        </a:rPr>
                        <a:t>Yangzi River</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長江</a:t>
                      </a:r>
                      <a:r>
                        <a:rPr lang="en-US" altLang="zh-HK" sz="1800" kern="100" dirty="0" smtClean="0">
                          <a:effectLst/>
                          <a:latin typeface="Times New Roman" panose="02020603050405020304" pitchFamily="18" charset="0"/>
                          <a:ea typeface="標楷體" panose="03000509000000000000" pitchFamily="65" charset="-120"/>
                        </a:rPr>
                        <a:t> (coeng4 gong1)</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長江</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cháng</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jiāng</a:t>
                      </a:r>
                      <a:r>
                        <a:rPr lang="en-US" altLang="zh-HK" sz="1800" kern="100" dirty="0" smtClean="0">
                          <a:effectLst/>
                          <a:latin typeface="Times New Roman" panose="02020603050405020304" pitchFamily="18" charset="0"/>
                          <a:ea typeface="標楷體" panose="03000509000000000000" pitchFamily="65" charset="-120"/>
                        </a:rPr>
                        <a:t>)</a:t>
                      </a:r>
                      <a:endParaRPr lang="zh-HK" altLang="en-US" dirty="0"/>
                    </a:p>
                  </a:txBody>
                  <a:tcPr marT="45723" marB="45723"/>
                </a:tc>
                <a:extLst>
                  <a:ext uri="{0D108BD9-81ED-4DB2-BD59-A6C34878D82A}">
                    <a16:rowId xmlns:a16="http://schemas.microsoft.com/office/drawing/2014/main" val="1861922288"/>
                  </a:ext>
                </a:extLst>
              </a:tr>
              <a:tr h="365962">
                <a:tc>
                  <a:txBody>
                    <a:bodyPr/>
                    <a:lstStyle/>
                    <a:p>
                      <a:pPr algn="ctr"/>
                      <a:r>
                        <a:rPr lang="en-US" altLang="zh-HK" sz="1800" dirty="0" smtClean="0"/>
                        <a:t>6</a:t>
                      </a:r>
                      <a:endParaRPr lang="zh-HK" altLang="en-US" sz="1800" dirty="0"/>
                    </a:p>
                  </a:txBody>
                  <a:tcPr marT="45723" marB="45723"/>
                </a:tc>
                <a:tc>
                  <a:txBody>
                    <a:bodyPr/>
                    <a:lstStyle/>
                    <a:p>
                      <a:r>
                        <a:rPr lang="en-US" altLang="zh-HK" sz="1800" kern="100" dirty="0" err="1" smtClean="0">
                          <a:effectLst/>
                          <a:latin typeface="Times New Roman" panose="02020603050405020304" pitchFamily="18" charset="0"/>
                          <a:ea typeface="標楷體" panose="03000509000000000000" pitchFamily="65" charset="-120"/>
                        </a:rPr>
                        <a:t>Huai</a:t>
                      </a:r>
                      <a:r>
                        <a:rPr lang="en-US" altLang="zh-HK" sz="1800" kern="100" dirty="0" smtClean="0">
                          <a:effectLst/>
                          <a:latin typeface="Times New Roman" panose="02020603050405020304" pitchFamily="18" charset="0"/>
                          <a:ea typeface="標楷體" panose="03000509000000000000" pitchFamily="65" charset="-120"/>
                        </a:rPr>
                        <a:t> River</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淮河</a:t>
                      </a:r>
                      <a:r>
                        <a:rPr lang="en-US" altLang="zh-HK" sz="1800" kern="100" dirty="0" smtClean="0">
                          <a:effectLst/>
                          <a:latin typeface="Times New Roman" panose="02020603050405020304" pitchFamily="18" charset="0"/>
                          <a:ea typeface="標楷體" panose="03000509000000000000" pitchFamily="65" charset="-120"/>
                        </a:rPr>
                        <a:t> (waai4 ho4)</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淮河</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huái</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hé</a:t>
                      </a:r>
                      <a:r>
                        <a:rPr lang="en-US" altLang="zh-HK" sz="1800" kern="100" dirty="0" smtClean="0">
                          <a:effectLst/>
                          <a:latin typeface="Times New Roman" panose="02020603050405020304" pitchFamily="18" charset="0"/>
                          <a:ea typeface="標楷體" panose="03000509000000000000" pitchFamily="65" charset="-120"/>
                        </a:rPr>
                        <a:t>)</a:t>
                      </a:r>
                      <a:endParaRPr lang="zh-HK" altLang="en-US" dirty="0"/>
                    </a:p>
                  </a:txBody>
                  <a:tcPr marT="45723" marB="45723"/>
                </a:tc>
                <a:extLst>
                  <a:ext uri="{0D108BD9-81ED-4DB2-BD59-A6C34878D82A}">
                    <a16:rowId xmlns:a16="http://schemas.microsoft.com/office/drawing/2014/main" val="2165010336"/>
                  </a:ext>
                </a:extLst>
              </a:tr>
              <a:tr h="370868">
                <a:tc>
                  <a:txBody>
                    <a:bodyPr/>
                    <a:lstStyle/>
                    <a:p>
                      <a:pPr algn="ctr"/>
                      <a:r>
                        <a:rPr lang="en-US" altLang="zh-HK" sz="1800" dirty="0" smtClean="0"/>
                        <a:t>7</a:t>
                      </a:r>
                      <a:endParaRPr lang="zh-HK" altLang="en-US" sz="1800" dirty="0"/>
                    </a:p>
                  </a:txBody>
                  <a:tcPr marT="45723" marB="45723"/>
                </a:tc>
                <a:tc>
                  <a:txBody>
                    <a:bodyPr/>
                    <a:lstStyle/>
                    <a:p>
                      <a:r>
                        <a:rPr lang="en-US" altLang="zh-HK" sz="1800" kern="100" dirty="0" smtClean="0">
                          <a:effectLst/>
                          <a:latin typeface="Times New Roman" panose="02020603050405020304" pitchFamily="18" charset="0"/>
                          <a:ea typeface="標楷體" panose="03000509000000000000" pitchFamily="65" charset="-120"/>
                        </a:rPr>
                        <a:t>Yellow River</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黃河</a:t>
                      </a:r>
                      <a:r>
                        <a:rPr lang="en-US" altLang="zh-HK" sz="1800" kern="100" dirty="0" smtClean="0">
                          <a:effectLst/>
                          <a:latin typeface="Times New Roman" panose="02020603050405020304" pitchFamily="18" charset="0"/>
                          <a:ea typeface="標楷體" panose="03000509000000000000" pitchFamily="65" charset="-120"/>
                        </a:rPr>
                        <a:t> (wong4 ho4)</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黃河</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huáng</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hé</a:t>
                      </a:r>
                      <a:r>
                        <a:rPr lang="en-US" altLang="zh-HK" sz="1800" kern="100" dirty="0" smtClean="0">
                          <a:effectLst/>
                          <a:latin typeface="Times New Roman" panose="02020603050405020304" pitchFamily="18" charset="0"/>
                          <a:ea typeface="標楷體" panose="03000509000000000000" pitchFamily="65" charset="-120"/>
                        </a:rPr>
                        <a:t>)</a:t>
                      </a:r>
                      <a:endParaRPr lang="zh-HK" altLang="en-US" dirty="0"/>
                    </a:p>
                  </a:txBody>
                  <a:tcPr marT="45723" marB="45723"/>
                </a:tc>
                <a:extLst>
                  <a:ext uri="{0D108BD9-81ED-4DB2-BD59-A6C34878D82A}">
                    <a16:rowId xmlns:a16="http://schemas.microsoft.com/office/drawing/2014/main" val="3432174355"/>
                  </a:ext>
                </a:extLst>
              </a:tr>
              <a:tr h="370868">
                <a:tc>
                  <a:txBody>
                    <a:bodyPr/>
                    <a:lstStyle/>
                    <a:p>
                      <a:pPr algn="ctr"/>
                      <a:r>
                        <a:rPr lang="en-US" altLang="zh-HK" sz="1800" dirty="0" smtClean="0"/>
                        <a:t>8</a:t>
                      </a:r>
                      <a:endParaRPr lang="zh-HK" altLang="en-US" sz="1800" dirty="0"/>
                    </a:p>
                  </a:txBody>
                  <a:tcPr marT="45723" marB="45723"/>
                </a:tc>
                <a:tc>
                  <a:txBody>
                    <a:bodyPr/>
                    <a:lstStyle/>
                    <a:p>
                      <a:r>
                        <a:rPr lang="en-US" altLang="zh-HK" sz="1800" kern="100" dirty="0" err="1" smtClean="0">
                          <a:effectLst/>
                          <a:latin typeface="Times New Roman" panose="02020603050405020304" pitchFamily="18" charset="0"/>
                          <a:ea typeface="標楷體" panose="03000509000000000000" pitchFamily="65" charset="-120"/>
                        </a:rPr>
                        <a:t>Yuhang</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餘杭</a:t>
                      </a:r>
                      <a:r>
                        <a:rPr lang="en-US" altLang="zh-HK" sz="1800" kern="100" dirty="0" smtClean="0">
                          <a:effectLst/>
                          <a:latin typeface="Times New Roman" panose="02020603050405020304" pitchFamily="18" charset="0"/>
                          <a:ea typeface="標楷體" panose="03000509000000000000" pitchFamily="65" charset="-120"/>
                        </a:rPr>
                        <a:t> (jyu4 hong4)</a:t>
                      </a:r>
                      <a:endParaRPr lang="zh-HK" altLang="en-US" dirty="0"/>
                    </a:p>
                  </a:txBody>
                  <a:tcPr marT="45723" marB="45723"/>
                </a:tc>
                <a:tc>
                  <a:txBody>
                    <a:bodyPr/>
                    <a:lstStyle/>
                    <a:p>
                      <a:r>
                        <a:rPr lang="zh-TW"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餘杭</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yú</a:t>
                      </a:r>
                      <a:r>
                        <a:rPr lang="en-US" altLang="zh-HK" sz="1800" kern="100" dirty="0" smtClean="0">
                          <a:effectLst/>
                          <a:latin typeface="Times New Roman" panose="02020603050405020304" pitchFamily="18" charset="0"/>
                          <a:ea typeface="標楷體" panose="03000509000000000000" pitchFamily="65" charset="-120"/>
                        </a:rPr>
                        <a:t> hang)</a:t>
                      </a:r>
                      <a:endParaRPr lang="zh-HK" altLang="en-US" dirty="0"/>
                    </a:p>
                  </a:txBody>
                  <a:tcPr marT="45723" marB="45723"/>
                </a:tc>
                <a:extLst>
                  <a:ext uri="{0D108BD9-81ED-4DB2-BD59-A6C34878D82A}">
                    <a16:rowId xmlns:a16="http://schemas.microsoft.com/office/drawing/2014/main" val="2229909679"/>
                  </a:ext>
                </a:extLst>
              </a:tr>
              <a:tr h="370868">
                <a:tc>
                  <a:txBody>
                    <a:bodyPr/>
                    <a:lstStyle/>
                    <a:p>
                      <a:pPr algn="ctr"/>
                      <a:r>
                        <a:rPr lang="en-US" altLang="zh-HK" sz="1800" dirty="0" smtClean="0"/>
                        <a:t>9</a:t>
                      </a:r>
                      <a:endParaRPr lang="zh-HK" altLang="en-US" sz="1800" dirty="0"/>
                    </a:p>
                  </a:txBody>
                  <a:tcPr marT="45723" marB="45723"/>
                </a:tc>
                <a:tc>
                  <a:txBody>
                    <a:bodyPr/>
                    <a:lstStyle/>
                    <a:p>
                      <a:r>
                        <a:rPr lang="en-US" altLang="zh-HK" sz="1800" kern="100" dirty="0" err="1" smtClean="0">
                          <a:effectLst/>
                          <a:latin typeface="Times New Roman" panose="02020603050405020304" pitchFamily="18" charset="0"/>
                          <a:ea typeface="標楷體" panose="03000509000000000000" pitchFamily="65" charset="-120"/>
                        </a:rPr>
                        <a:t>Da’xing</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大興</a:t>
                      </a:r>
                      <a:r>
                        <a:rPr lang="zh-HK" altLang="zh-HK" sz="1800" kern="100" dirty="0" smtClean="0">
                          <a:effectLst/>
                          <a:ea typeface="Times New Roman" panose="02020603050405020304" pitchFamily="18" charset="0"/>
                        </a:rPr>
                        <a:t> </a:t>
                      </a:r>
                      <a:r>
                        <a:rPr lang="en-US" altLang="zh-HK" sz="1800" kern="100" dirty="0" smtClean="0">
                          <a:effectLst/>
                          <a:latin typeface="Times New Roman" panose="02020603050405020304" pitchFamily="18" charset="0"/>
                          <a:ea typeface="標楷體" panose="03000509000000000000" pitchFamily="65" charset="-120"/>
                        </a:rPr>
                        <a:t>(daai6 hing1)</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大興</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dà</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xīng</a:t>
                      </a:r>
                      <a:r>
                        <a:rPr lang="en-US" altLang="zh-HK" sz="1800" kern="100" dirty="0" smtClean="0">
                          <a:effectLst/>
                          <a:latin typeface="Times New Roman" panose="02020603050405020304" pitchFamily="18" charset="0"/>
                          <a:ea typeface="標楷體" panose="03000509000000000000" pitchFamily="65" charset="-120"/>
                        </a:rPr>
                        <a:t>)</a:t>
                      </a:r>
                      <a:endParaRPr lang="zh-HK" altLang="en-US" dirty="0"/>
                    </a:p>
                  </a:txBody>
                  <a:tcPr marT="45723" marB="45723"/>
                </a:tc>
                <a:extLst>
                  <a:ext uri="{0D108BD9-81ED-4DB2-BD59-A6C34878D82A}">
                    <a16:rowId xmlns:a16="http://schemas.microsoft.com/office/drawing/2014/main" val="336012895"/>
                  </a:ext>
                </a:extLst>
              </a:tr>
              <a:tr h="370868">
                <a:tc>
                  <a:txBody>
                    <a:bodyPr/>
                    <a:lstStyle/>
                    <a:p>
                      <a:pPr algn="ctr"/>
                      <a:r>
                        <a:rPr lang="en-US" altLang="zh-HK" sz="1800" dirty="0" smtClean="0"/>
                        <a:t>10</a:t>
                      </a:r>
                      <a:endParaRPr lang="zh-HK" altLang="en-US" sz="1800" dirty="0"/>
                    </a:p>
                  </a:txBody>
                  <a:tcPr marT="45723" marB="45723"/>
                </a:tc>
                <a:tc>
                  <a:txBody>
                    <a:bodyPr/>
                    <a:lstStyle/>
                    <a:p>
                      <a:r>
                        <a:rPr lang="en-US" altLang="zh-HK" sz="1800" kern="100" dirty="0" smtClean="0">
                          <a:effectLst/>
                          <a:latin typeface="Times New Roman" panose="02020603050405020304" pitchFamily="18" charset="0"/>
                          <a:ea typeface="標楷體" panose="03000509000000000000" pitchFamily="65" charset="-120"/>
                        </a:rPr>
                        <a:t>granaries</a:t>
                      </a:r>
                      <a:endParaRPr lang="zh-HK" altLang="en-US" dirty="0"/>
                    </a:p>
                  </a:txBody>
                  <a:tcPr marT="45723" marB="45723"/>
                </a:tc>
                <a:tc>
                  <a:txBody>
                    <a:bodyPr/>
                    <a:lstStyle/>
                    <a:p>
                      <a:r>
                        <a:rPr lang="zh-HK"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糧倉</a:t>
                      </a:r>
                      <a:r>
                        <a:rPr lang="en-US" altLang="zh-HK" sz="1800" kern="100" dirty="0" smtClean="0">
                          <a:effectLst/>
                          <a:latin typeface="Times New Roman" panose="02020603050405020304" pitchFamily="18" charset="0"/>
                          <a:ea typeface="標楷體" panose="03000509000000000000" pitchFamily="65" charset="-120"/>
                        </a:rPr>
                        <a:t> (loeng4 cong1)</a:t>
                      </a:r>
                      <a:endParaRPr lang="zh-HK" altLang="en-US" dirty="0"/>
                    </a:p>
                  </a:txBody>
                  <a:tcPr marT="45723" marB="45723"/>
                </a:tc>
                <a:tc>
                  <a:txBody>
                    <a:bodyPr/>
                    <a:lstStyle/>
                    <a:p>
                      <a:r>
                        <a:rPr lang="zh-TW" altLang="zh-HK"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糧倉</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liáng</a:t>
                      </a:r>
                      <a:r>
                        <a:rPr lang="en-US" altLang="zh-HK" sz="1800" kern="100" dirty="0" smtClean="0">
                          <a:effectLst/>
                          <a:latin typeface="Times New Roman" panose="02020603050405020304" pitchFamily="18" charset="0"/>
                          <a:ea typeface="標楷體" panose="03000509000000000000" pitchFamily="65" charset="-120"/>
                        </a:rPr>
                        <a:t> </a:t>
                      </a:r>
                      <a:r>
                        <a:rPr lang="en-US" altLang="zh-HK" sz="1800" kern="100" dirty="0" err="1" smtClean="0">
                          <a:effectLst/>
                          <a:latin typeface="Times New Roman" panose="02020603050405020304" pitchFamily="18" charset="0"/>
                          <a:ea typeface="標楷體" panose="03000509000000000000" pitchFamily="65" charset="-120"/>
                        </a:rPr>
                        <a:t>cāng</a:t>
                      </a:r>
                      <a:r>
                        <a:rPr lang="en-US" altLang="zh-HK" sz="1800" kern="100" dirty="0" smtClean="0">
                          <a:effectLst/>
                          <a:latin typeface="Times New Roman" panose="02020603050405020304" pitchFamily="18" charset="0"/>
                          <a:ea typeface="標楷體" panose="03000509000000000000" pitchFamily="65" charset="-120"/>
                        </a:rPr>
                        <a:t>)</a:t>
                      </a:r>
                      <a:endParaRPr lang="zh-HK" altLang="en-US" dirty="0"/>
                    </a:p>
                  </a:txBody>
                  <a:tcPr marT="45723" marB="45723"/>
                </a:tc>
                <a:extLst>
                  <a:ext uri="{0D108BD9-81ED-4DB2-BD59-A6C34878D82A}">
                    <a16:rowId xmlns:a16="http://schemas.microsoft.com/office/drawing/2014/main" val="586150882"/>
                  </a:ext>
                </a:extLst>
              </a:tr>
            </a:tbl>
          </a:graphicData>
        </a:graphic>
      </p:graphicFrame>
    </p:spTree>
    <p:extLst>
      <p:ext uri="{BB962C8B-B14F-4D97-AF65-F5344CB8AC3E}">
        <p14:creationId xmlns:p14="http://schemas.microsoft.com/office/powerpoint/2010/main" val="3053099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8" y="50990"/>
            <a:ext cx="11161414" cy="674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32919" y="4038600"/>
            <a:ext cx="3352800" cy="923330"/>
          </a:xfrm>
          <a:prstGeom prst="rect">
            <a:avLst/>
          </a:prstGeom>
          <a:noFill/>
        </p:spPr>
        <p:txBody>
          <a:bodyPr wrap="square" rtlCol="0">
            <a:spAutoFit/>
          </a:bodyPr>
          <a:lstStyle/>
          <a:p>
            <a:r>
              <a:rPr lang="zh-CN" altLang="en-US" dirty="0"/>
              <a:t>洛</a:t>
            </a:r>
            <a:r>
              <a:rPr lang="zh-CN" altLang="en-US" dirty="0" smtClean="0"/>
              <a:t>陽天氣比較乾旱，因此儲存在倉窖內的穀物，可以保存很長的時間而不會腐爛。</a:t>
            </a:r>
            <a:endParaRPr lang="en-US" dirty="0"/>
          </a:p>
        </p:txBody>
      </p:sp>
      <p:sp>
        <p:nvSpPr>
          <p:cNvPr id="3" name="TextBox 2"/>
          <p:cNvSpPr txBox="1"/>
          <p:nvPr/>
        </p:nvSpPr>
        <p:spPr>
          <a:xfrm>
            <a:off x="6842919" y="6519500"/>
            <a:ext cx="5181600" cy="276999"/>
          </a:xfrm>
          <a:prstGeom prst="rect">
            <a:avLst/>
          </a:prstGeom>
          <a:noFill/>
        </p:spPr>
        <p:txBody>
          <a:bodyPr wrap="square" rtlCol="0">
            <a:spAutoFit/>
          </a:bodyPr>
          <a:lstStyle/>
          <a:p>
            <a:r>
              <a:rPr lang="zh-CN" altLang="en-US" sz="1200" dirty="0"/>
              <a:t>圖</a:t>
            </a:r>
            <a:r>
              <a:rPr lang="zh-CN" altLang="en-US" sz="1200" dirty="0" smtClean="0"/>
              <a:t>片：</a:t>
            </a:r>
            <a:r>
              <a:rPr lang="en-US" altLang="zh-CN" sz="1200" dirty="0" smtClean="0"/>
              <a:t>《</a:t>
            </a:r>
            <a:r>
              <a:rPr lang="zh-CN" altLang="en-US" sz="1200" dirty="0" smtClean="0"/>
              <a:t>中華文明傳真</a:t>
            </a:r>
            <a:r>
              <a:rPr lang="en-US" altLang="zh-CN" sz="1200" dirty="0" smtClean="0"/>
              <a:t>》</a:t>
            </a:r>
            <a:r>
              <a:rPr lang="zh-CN" altLang="en-US" sz="1200" dirty="0" smtClean="0"/>
              <a:t>第</a:t>
            </a:r>
            <a:r>
              <a:rPr lang="en-US" altLang="zh-CN" sz="1200" dirty="0" smtClean="0"/>
              <a:t>6</a:t>
            </a:r>
            <a:r>
              <a:rPr lang="zh-CN" altLang="en-US" sz="1200" dirty="0" smtClean="0"/>
              <a:t>冊隋唐，上海：上海辭書出版社，</a:t>
            </a:r>
            <a:r>
              <a:rPr lang="en-US" altLang="zh-CN" sz="1200" dirty="0" smtClean="0"/>
              <a:t>2001</a:t>
            </a:r>
            <a:r>
              <a:rPr lang="zh-CN" altLang="en-US" sz="1200" dirty="0" smtClean="0"/>
              <a:t>年。</a:t>
            </a:r>
            <a:endParaRPr lang="en-US" sz="1200" dirty="0"/>
          </a:p>
        </p:txBody>
      </p:sp>
      <p:sp>
        <p:nvSpPr>
          <p:cNvPr id="5" name="TextBox 1"/>
          <p:cNvSpPr txBox="1"/>
          <p:nvPr/>
        </p:nvSpPr>
        <p:spPr>
          <a:xfrm>
            <a:off x="0" y="2185"/>
            <a:ext cx="52427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運河發揮的功能：</a:t>
            </a:r>
            <a:r>
              <a:rPr lang="zh-TW" altLang="en-US" sz="2400" b="1" dirty="0">
                <a:latin typeface="微軟正黑體" panose="020B0604030504040204" pitchFamily="34" charset="-120"/>
                <a:ea typeface="微軟正黑體" panose="020B0604030504040204" pitchFamily="34" charset="-120"/>
              </a:rPr>
              <a:t>糧食的運輸及貯存</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703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8" y="50990"/>
            <a:ext cx="11161414" cy="674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46954" y="3962400"/>
            <a:ext cx="3352800" cy="923330"/>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Because of </a:t>
            </a:r>
            <a:r>
              <a:rPr lang="en-US" altLang="zh-CN" dirty="0">
                <a:latin typeface="Times New Roman" panose="02020603050405020304" pitchFamily="18" charset="0"/>
                <a:cs typeface="Times New Roman" panose="02020603050405020304" pitchFamily="18" charset="0"/>
              </a:rPr>
              <a:t>the dry weather in Luoyang, crops could be stored durably in granaries without decay.</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42919" y="6519500"/>
            <a:ext cx="5181600"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Image</a:t>
            </a:r>
            <a:r>
              <a:rPr lang="zh-CN" altLang="en-US" sz="1200" dirty="0">
                <a:latin typeface="Times New Roman" panose="02020603050405020304" pitchFamily="18" charset="0"/>
                <a:cs typeface="Times New Roman" panose="02020603050405020304" pitchFamily="18" charset="0"/>
              </a:rPr>
              <a:t>：</a:t>
            </a:r>
            <a:r>
              <a:rPr lang="en-US" altLang="zh-CN" sz="1200" dirty="0"/>
              <a:t>《</a:t>
            </a:r>
            <a:r>
              <a:rPr lang="zh-CN" altLang="en-US" sz="1200" dirty="0"/>
              <a:t>中華文明傳真</a:t>
            </a:r>
            <a:r>
              <a:rPr lang="en-US" altLang="zh-CN" sz="1200" dirty="0"/>
              <a:t>》</a:t>
            </a:r>
            <a:r>
              <a:rPr lang="zh-CN" altLang="en-US" sz="1200" dirty="0"/>
              <a:t>第</a:t>
            </a:r>
            <a:r>
              <a:rPr lang="en-US" altLang="zh-CN" sz="1200" dirty="0"/>
              <a:t>6</a:t>
            </a:r>
            <a:r>
              <a:rPr lang="zh-CN" altLang="en-US" sz="1200" dirty="0"/>
              <a:t>冊隋唐，上海：上海辭書出版社，</a:t>
            </a:r>
            <a:r>
              <a:rPr lang="en-US" altLang="zh-CN" sz="1200" dirty="0"/>
              <a:t>2001</a:t>
            </a:r>
            <a:r>
              <a:rPr lang="zh-CN" altLang="en-US" sz="1200" dirty="0"/>
              <a:t>年。</a:t>
            </a:r>
            <a:endParaRPr lang="en-US" sz="1200" dirty="0"/>
          </a:p>
        </p:txBody>
      </p:sp>
      <p:sp>
        <p:nvSpPr>
          <p:cNvPr id="5" name="TextBox 1"/>
          <p:cNvSpPr txBox="1"/>
          <p:nvPr/>
        </p:nvSpPr>
        <p:spPr>
          <a:xfrm>
            <a:off x="0" y="2185"/>
            <a:ext cx="6004719" cy="400110"/>
          </a:xfrm>
          <a:prstGeom prst="rect">
            <a:avLst/>
          </a:prstGeom>
          <a:solidFill>
            <a:schemeClr val="accent2">
              <a:lumMod val="40000"/>
              <a:lumOff val="60000"/>
            </a:schemeClr>
          </a:solidFill>
        </p:spPr>
        <p:txBody>
          <a:bodyPr wrap="square" rtlCol="0">
            <a:spAutoFit/>
          </a:bodyPr>
          <a:lstStyle/>
          <a:p>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Functions </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of Canals: Storage and Transfer of Crops</a:t>
            </a:r>
            <a:endParaRPr 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6841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3" y="25234"/>
            <a:ext cx="66979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rot="8264021" flipV="1">
            <a:off x="2320688" y="4096705"/>
            <a:ext cx="386435" cy="13088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373136" y="2159359"/>
            <a:ext cx="634182" cy="1794387"/>
          </a:xfrm>
          <a:custGeom>
            <a:avLst/>
            <a:gdLst>
              <a:gd name="connsiteX0" fmla="*/ 14750 w 634182"/>
              <a:gd name="connsiteY0" fmla="*/ 1696064 h 1696064"/>
              <a:gd name="connsiteX1" fmla="*/ 14750 w 634182"/>
              <a:gd name="connsiteY1" fmla="*/ 1578077 h 1696064"/>
              <a:gd name="connsiteX2" fmla="*/ 58995 w 634182"/>
              <a:gd name="connsiteY2" fmla="*/ 1548581 h 1696064"/>
              <a:gd name="connsiteX3" fmla="*/ 103240 w 634182"/>
              <a:gd name="connsiteY3" fmla="*/ 1430593 h 1696064"/>
              <a:gd name="connsiteX4" fmla="*/ 117988 w 634182"/>
              <a:gd name="connsiteY4" fmla="*/ 1386348 h 1696064"/>
              <a:gd name="connsiteX5" fmla="*/ 162234 w 634182"/>
              <a:gd name="connsiteY5" fmla="*/ 1342103 h 1696064"/>
              <a:gd name="connsiteX6" fmla="*/ 176982 w 634182"/>
              <a:gd name="connsiteY6" fmla="*/ 1268361 h 1696064"/>
              <a:gd name="connsiteX7" fmla="*/ 221227 w 634182"/>
              <a:gd name="connsiteY7" fmla="*/ 1224116 h 1696064"/>
              <a:gd name="connsiteX8" fmla="*/ 250724 w 634182"/>
              <a:gd name="connsiteY8" fmla="*/ 1179871 h 1696064"/>
              <a:gd name="connsiteX9" fmla="*/ 265472 w 634182"/>
              <a:gd name="connsiteY9" fmla="*/ 1135626 h 1696064"/>
              <a:gd name="connsiteX10" fmla="*/ 280221 w 634182"/>
              <a:gd name="connsiteY10" fmla="*/ 1061884 h 1696064"/>
              <a:gd name="connsiteX11" fmla="*/ 309718 w 634182"/>
              <a:gd name="connsiteY11" fmla="*/ 899652 h 1696064"/>
              <a:gd name="connsiteX12" fmla="*/ 324466 w 634182"/>
              <a:gd name="connsiteY12" fmla="*/ 855406 h 1696064"/>
              <a:gd name="connsiteX13" fmla="*/ 383459 w 634182"/>
              <a:gd name="connsiteY13" fmla="*/ 766916 h 1696064"/>
              <a:gd name="connsiteX14" fmla="*/ 442453 w 634182"/>
              <a:gd name="connsiteY14" fmla="*/ 678426 h 1696064"/>
              <a:gd name="connsiteX15" fmla="*/ 457201 w 634182"/>
              <a:gd name="connsiteY15" fmla="*/ 634181 h 1696064"/>
              <a:gd name="connsiteX16" fmla="*/ 560440 w 634182"/>
              <a:gd name="connsiteY16" fmla="*/ 501445 h 1696064"/>
              <a:gd name="connsiteX17" fmla="*/ 575188 w 634182"/>
              <a:gd name="connsiteY17" fmla="*/ 457200 h 1696064"/>
              <a:gd name="connsiteX18" fmla="*/ 604685 w 634182"/>
              <a:gd name="connsiteY18" fmla="*/ 412955 h 1696064"/>
              <a:gd name="connsiteX19" fmla="*/ 619434 w 634182"/>
              <a:gd name="connsiteY19" fmla="*/ 309716 h 1696064"/>
              <a:gd name="connsiteX20" fmla="*/ 634182 w 634182"/>
              <a:gd name="connsiteY20" fmla="*/ 265471 h 1696064"/>
              <a:gd name="connsiteX21" fmla="*/ 604685 w 634182"/>
              <a:gd name="connsiteY21" fmla="*/ 29497 h 1696064"/>
              <a:gd name="connsiteX22" fmla="*/ 589937 w 634182"/>
              <a:gd name="connsiteY22" fmla="*/ 0 h 16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182" h="1696064">
                <a:moveTo>
                  <a:pt x="14750" y="1696064"/>
                </a:moveTo>
                <a:cubicBezTo>
                  <a:pt x="7190" y="1658265"/>
                  <a:pt x="-14276" y="1614358"/>
                  <a:pt x="14750" y="1578077"/>
                </a:cubicBezTo>
                <a:cubicBezTo>
                  <a:pt x="25823" y="1564236"/>
                  <a:pt x="44247" y="1558413"/>
                  <a:pt x="58995" y="1548581"/>
                </a:cubicBezTo>
                <a:cubicBezTo>
                  <a:pt x="87449" y="1406309"/>
                  <a:pt x="52605" y="1531865"/>
                  <a:pt x="103240" y="1430593"/>
                </a:cubicBezTo>
                <a:cubicBezTo>
                  <a:pt x="110192" y="1416688"/>
                  <a:pt x="109365" y="1399283"/>
                  <a:pt x="117988" y="1386348"/>
                </a:cubicBezTo>
                <a:cubicBezTo>
                  <a:pt x="129558" y="1368994"/>
                  <a:pt x="147485" y="1356851"/>
                  <a:pt x="162234" y="1342103"/>
                </a:cubicBezTo>
                <a:cubicBezTo>
                  <a:pt x="167150" y="1317522"/>
                  <a:pt x="165772" y="1290782"/>
                  <a:pt x="176982" y="1268361"/>
                </a:cubicBezTo>
                <a:cubicBezTo>
                  <a:pt x="186310" y="1249706"/>
                  <a:pt x="207874" y="1240139"/>
                  <a:pt x="221227" y="1224116"/>
                </a:cubicBezTo>
                <a:cubicBezTo>
                  <a:pt x="232575" y="1210499"/>
                  <a:pt x="240892" y="1194619"/>
                  <a:pt x="250724" y="1179871"/>
                </a:cubicBezTo>
                <a:cubicBezTo>
                  <a:pt x="255640" y="1165123"/>
                  <a:pt x="261701" y="1150708"/>
                  <a:pt x="265472" y="1135626"/>
                </a:cubicBezTo>
                <a:cubicBezTo>
                  <a:pt x="271552" y="1111307"/>
                  <a:pt x="275737" y="1086547"/>
                  <a:pt x="280221" y="1061884"/>
                </a:cubicBezTo>
                <a:cubicBezTo>
                  <a:pt x="288992" y="1013643"/>
                  <a:pt x="297569" y="948249"/>
                  <a:pt x="309718" y="899652"/>
                </a:cubicBezTo>
                <a:cubicBezTo>
                  <a:pt x="313489" y="884570"/>
                  <a:pt x="316916" y="868996"/>
                  <a:pt x="324466" y="855406"/>
                </a:cubicBezTo>
                <a:cubicBezTo>
                  <a:pt x="341682" y="824417"/>
                  <a:pt x="372248" y="800547"/>
                  <a:pt x="383459" y="766916"/>
                </a:cubicBezTo>
                <a:cubicBezTo>
                  <a:pt x="404804" y="702884"/>
                  <a:pt x="387215" y="733664"/>
                  <a:pt x="442453" y="678426"/>
                </a:cubicBezTo>
                <a:cubicBezTo>
                  <a:pt x="447369" y="663678"/>
                  <a:pt x="449651" y="647771"/>
                  <a:pt x="457201" y="634181"/>
                </a:cubicBezTo>
                <a:cubicBezTo>
                  <a:pt x="501303" y="554797"/>
                  <a:pt x="506696" y="555189"/>
                  <a:pt x="560440" y="501445"/>
                </a:cubicBezTo>
                <a:cubicBezTo>
                  <a:pt x="565356" y="486697"/>
                  <a:pt x="568236" y="471105"/>
                  <a:pt x="575188" y="457200"/>
                </a:cubicBezTo>
                <a:cubicBezTo>
                  <a:pt x="583115" y="441346"/>
                  <a:pt x="599592" y="429933"/>
                  <a:pt x="604685" y="412955"/>
                </a:cubicBezTo>
                <a:cubicBezTo>
                  <a:pt x="614674" y="379659"/>
                  <a:pt x="612616" y="343803"/>
                  <a:pt x="619434" y="309716"/>
                </a:cubicBezTo>
                <a:cubicBezTo>
                  <a:pt x="622483" y="294472"/>
                  <a:pt x="629266" y="280219"/>
                  <a:pt x="634182" y="265471"/>
                </a:cubicBezTo>
                <a:cubicBezTo>
                  <a:pt x="627194" y="181615"/>
                  <a:pt x="630559" y="107118"/>
                  <a:pt x="604685" y="29497"/>
                </a:cubicBezTo>
                <a:cubicBezTo>
                  <a:pt x="601209" y="19068"/>
                  <a:pt x="594853" y="9832"/>
                  <a:pt x="589937"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476564" y="3931636"/>
            <a:ext cx="1524001" cy="461018"/>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013999" y="4338301"/>
            <a:ext cx="243154" cy="368709"/>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57153" y="4707010"/>
            <a:ext cx="410233"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6919119" y="5326443"/>
            <a:ext cx="5105400" cy="1477328"/>
          </a:xfrm>
          <a:prstGeom prst="rect">
            <a:avLst/>
          </a:prstGeom>
          <a:noFill/>
        </p:spPr>
        <p:txBody>
          <a:bodyPr wrap="square" rtlCol="0">
            <a:spAutoFit/>
          </a:bodyPr>
          <a:lstStyle/>
          <a:p>
            <a:r>
              <a:rPr lang="zh-CN" altLang="en-US" dirty="0" smtClean="0"/>
              <a:t>隋煬帝的龍船從洛陽開到江都，需要經過三條天然或人工河道，請你指出來：</a:t>
            </a:r>
            <a:endParaRPr lang="en-US" altLang="zh-CN" dirty="0" smtClean="0"/>
          </a:p>
          <a:p>
            <a:r>
              <a:rPr lang="en-US" dirty="0" smtClean="0"/>
              <a:t>1. </a:t>
            </a:r>
          </a:p>
          <a:p>
            <a:r>
              <a:rPr lang="en-US" dirty="0" smtClean="0"/>
              <a:t>2. </a:t>
            </a:r>
            <a:endParaRPr lang="en-US" altLang="zh-CN" dirty="0" smtClean="0">
              <a:solidFill>
                <a:srgbClr val="FF0000"/>
              </a:solidFill>
            </a:endParaRPr>
          </a:p>
          <a:p>
            <a:r>
              <a:rPr lang="en-US" dirty="0" smtClean="0"/>
              <a:t>3. </a:t>
            </a:r>
            <a:endParaRPr lang="en-US" dirty="0">
              <a:solidFill>
                <a:srgbClr val="FF0000"/>
              </a:solidFill>
            </a:endParaRPr>
          </a:p>
        </p:txBody>
      </p:sp>
      <p:sp>
        <p:nvSpPr>
          <p:cNvPr id="11" name="TextBox 10"/>
          <p:cNvSpPr txBox="1"/>
          <p:nvPr/>
        </p:nvSpPr>
        <p:spPr>
          <a:xfrm>
            <a:off x="11110118" y="25234"/>
            <a:ext cx="1051719" cy="276999"/>
          </a:xfrm>
          <a:prstGeom prst="rect">
            <a:avLst/>
          </a:prstGeom>
          <a:noFill/>
        </p:spPr>
        <p:txBody>
          <a:bodyPr wrap="square" rtlCol="0">
            <a:spAutoFit/>
          </a:bodyPr>
          <a:lstStyle/>
          <a:p>
            <a:r>
              <a:rPr lang="zh-CN" altLang="en-US" sz="1200" dirty="0" smtClean="0">
                <a:solidFill>
                  <a:schemeClr val="bg1"/>
                </a:solidFill>
              </a:rPr>
              <a:t>互聯網圖片</a:t>
            </a:r>
            <a:endParaRPr lang="en-US" sz="1200" dirty="0">
              <a:solidFill>
                <a:schemeClr val="bg1"/>
              </a:solidFill>
            </a:endParaRPr>
          </a:p>
        </p:txBody>
      </p:sp>
      <p:sp>
        <p:nvSpPr>
          <p:cNvPr id="10" name="Oval 9"/>
          <p:cNvSpPr/>
          <p:nvPr/>
        </p:nvSpPr>
        <p:spPr>
          <a:xfrm>
            <a:off x="3129513" y="3983764"/>
            <a:ext cx="204778"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 name="Oval 12"/>
          <p:cNvSpPr/>
          <p:nvPr/>
        </p:nvSpPr>
        <p:spPr>
          <a:xfrm>
            <a:off x="4224566" y="3855436"/>
            <a:ext cx="204778"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4" name="Oval 13"/>
          <p:cNvSpPr/>
          <p:nvPr/>
        </p:nvSpPr>
        <p:spPr>
          <a:xfrm>
            <a:off x="5135576" y="4326469"/>
            <a:ext cx="204778"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15" name="TextBox 1"/>
          <p:cNvSpPr txBox="1"/>
          <p:nvPr/>
        </p:nvSpPr>
        <p:spPr>
          <a:xfrm>
            <a:off x="0" y="2185"/>
            <a:ext cx="39473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運河的另類功能：帝王遊玩</a:t>
            </a:r>
            <a:endParaRPr lang="en-US" sz="2400" b="1" dirty="0">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637" y="163732"/>
            <a:ext cx="4963912" cy="50178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7223919" y="5880441"/>
            <a:ext cx="827030" cy="369332"/>
          </a:xfrm>
          <a:prstGeom prst="rect">
            <a:avLst/>
          </a:prstGeom>
          <a:noFill/>
        </p:spPr>
        <p:txBody>
          <a:bodyPr wrap="square" rtlCol="0">
            <a:spAutoFit/>
          </a:bodyPr>
          <a:lstStyle/>
          <a:p>
            <a:pPr lvl="0"/>
            <a:r>
              <a:rPr lang="zh-CN" altLang="en-US" dirty="0" smtClean="0">
                <a:solidFill>
                  <a:srgbClr val="FF0000"/>
                </a:solidFill>
              </a:rPr>
              <a:t>黃河</a:t>
            </a:r>
            <a:endParaRPr lang="en-US" altLang="zh-HK" dirty="0">
              <a:solidFill>
                <a:srgbClr val="FF0000"/>
              </a:solidFill>
            </a:endParaRPr>
          </a:p>
        </p:txBody>
      </p:sp>
      <p:sp>
        <p:nvSpPr>
          <p:cNvPr id="16" name="文字方塊 15"/>
          <p:cNvSpPr txBox="1"/>
          <p:nvPr/>
        </p:nvSpPr>
        <p:spPr>
          <a:xfrm>
            <a:off x="7223919" y="6157440"/>
            <a:ext cx="940956" cy="369332"/>
          </a:xfrm>
          <a:prstGeom prst="rect">
            <a:avLst/>
          </a:prstGeom>
          <a:noFill/>
        </p:spPr>
        <p:txBody>
          <a:bodyPr wrap="square" rtlCol="0">
            <a:spAutoFit/>
          </a:bodyPr>
          <a:lstStyle/>
          <a:p>
            <a:pPr lvl="0"/>
            <a:r>
              <a:rPr lang="zh-CN" altLang="en-US" dirty="0">
                <a:solidFill>
                  <a:srgbClr val="FF0000"/>
                </a:solidFill>
              </a:rPr>
              <a:t>通濟渠</a:t>
            </a:r>
            <a:endParaRPr lang="en-US" altLang="zh-HK" dirty="0">
              <a:solidFill>
                <a:srgbClr val="FF0000"/>
              </a:solidFill>
            </a:endParaRPr>
          </a:p>
        </p:txBody>
      </p:sp>
      <p:sp>
        <p:nvSpPr>
          <p:cNvPr id="17" name="文字方塊 16"/>
          <p:cNvSpPr txBox="1"/>
          <p:nvPr/>
        </p:nvSpPr>
        <p:spPr>
          <a:xfrm>
            <a:off x="7223919" y="6434439"/>
            <a:ext cx="940956" cy="369332"/>
          </a:xfrm>
          <a:prstGeom prst="rect">
            <a:avLst/>
          </a:prstGeom>
          <a:noFill/>
        </p:spPr>
        <p:txBody>
          <a:bodyPr wrap="square" rtlCol="0">
            <a:spAutoFit/>
          </a:bodyPr>
          <a:lstStyle/>
          <a:p>
            <a:pPr lvl="0"/>
            <a:r>
              <a:rPr lang="zh-CN" altLang="en-US" dirty="0">
                <a:solidFill>
                  <a:srgbClr val="FF0000"/>
                </a:solidFill>
              </a:rPr>
              <a:t>山陽瀆</a:t>
            </a:r>
            <a:endParaRPr lang="en-US" altLang="zh-HK" dirty="0">
              <a:solidFill>
                <a:srgbClr val="FF0000"/>
              </a:solidFill>
            </a:endParaRPr>
          </a:p>
        </p:txBody>
      </p:sp>
    </p:spTree>
    <p:extLst>
      <p:ext uri="{BB962C8B-B14F-4D97-AF65-F5344CB8AC3E}">
        <p14:creationId xmlns:p14="http://schemas.microsoft.com/office/powerpoint/2010/main" val="179845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 grpId="0"/>
      <p:bldP spid="10" grpId="0" animBg="1"/>
      <p:bldP spid="13" grpId="0" animBg="1"/>
      <p:bldP spid="14" grpId="0" animBg="1"/>
      <p:bldP spid="15" grpId="0" animBg="1"/>
      <p:bldP spid="3" grpId="0"/>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 y="152400"/>
            <a:ext cx="6157119" cy="65140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2880520" y="3657600"/>
            <a:ext cx="1608470" cy="533400"/>
          </a:xfrm>
          <a:custGeom>
            <a:avLst/>
            <a:gdLst>
              <a:gd name="connsiteX0" fmla="*/ 1666567 w 1666567"/>
              <a:gd name="connsiteY0" fmla="*/ 604684 h 604684"/>
              <a:gd name="connsiteX1" fmla="*/ 1651819 w 1666567"/>
              <a:gd name="connsiteY1" fmla="*/ 501445 h 604684"/>
              <a:gd name="connsiteX2" fmla="*/ 1519083 w 1666567"/>
              <a:gd name="connsiteY2" fmla="*/ 398207 h 604684"/>
              <a:gd name="connsiteX3" fmla="*/ 1430593 w 1666567"/>
              <a:gd name="connsiteY3" fmla="*/ 339213 h 604684"/>
              <a:gd name="connsiteX4" fmla="*/ 1386348 w 1666567"/>
              <a:gd name="connsiteY4" fmla="*/ 309716 h 604684"/>
              <a:gd name="connsiteX5" fmla="*/ 1238864 w 1666567"/>
              <a:gd name="connsiteY5" fmla="*/ 265471 h 604684"/>
              <a:gd name="connsiteX6" fmla="*/ 1091380 w 1666567"/>
              <a:gd name="connsiteY6" fmla="*/ 235974 h 604684"/>
              <a:gd name="connsiteX7" fmla="*/ 427703 w 1666567"/>
              <a:gd name="connsiteY7" fmla="*/ 206478 h 604684"/>
              <a:gd name="connsiteX8" fmla="*/ 324464 w 1666567"/>
              <a:gd name="connsiteY8" fmla="*/ 191729 h 604684"/>
              <a:gd name="connsiteX9" fmla="*/ 280219 w 1666567"/>
              <a:gd name="connsiteY9" fmla="*/ 176981 h 604684"/>
              <a:gd name="connsiteX10" fmla="*/ 221225 w 1666567"/>
              <a:gd name="connsiteY10" fmla="*/ 162232 h 604684"/>
              <a:gd name="connsiteX11" fmla="*/ 88490 w 1666567"/>
              <a:gd name="connsiteY11" fmla="*/ 73742 h 604684"/>
              <a:gd name="connsiteX12" fmla="*/ 44245 w 1666567"/>
              <a:gd name="connsiteY12" fmla="*/ 44245 h 604684"/>
              <a:gd name="connsiteX13" fmla="*/ 0 w 1666567"/>
              <a:gd name="connsiteY13" fmla="*/ 0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567" h="604684">
                <a:moveTo>
                  <a:pt x="1666567" y="604684"/>
                </a:moveTo>
                <a:cubicBezTo>
                  <a:pt x="1661651" y="570271"/>
                  <a:pt x="1668300" y="532052"/>
                  <a:pt x="1651819" y="501445"/>
                </a:cubicBezTo>
                <a:cubicBezTo>
                  <a:pt x="1608295" y="420614"/>
                  <a:pt x="1582048" y="419194"/>
                  <a:pt x="1519083" y="398207"/>
                </a:cubicBezTo>
                <a:cubicBezTo>
                  <a:pt x="1435209" y="314331"/>
                  <a:pt x="1515969" y="381901"/>
                  <a:pt x="1430593" y="339213"/>
                </a:cubicBezTo>
                <a:cubicBezTo>
                  <a:pt x="1414739" y="331286"/>
                  <a:pt x="1402546" y="316915"/>
                  <a:pt x="1386348" y="309716"/>
                </a:cubicBezTo>
                <a:cubicBezTo>
                  <a:pt x="1351847" y="294382"/>
                  <a:pt x="1280289" y="274348"/>
                  <a:pt x="1238864" y="265471"/>
                </a:cubicBezTo>
                <a:cubicBezTo>
                  <a:pt x="1189842" y="254966"/>
                  <a:pt x="1141383" y="239611"/>
                  <a:pt x="1091380" y="235974"/>
                </a:cubicBezTo>
                <a:cubicBezTo>
                  <a:pt x="870519" y="219912"/>
                  <a:pt x="648929" y="216310"/>
                  <a:pt x="427703" y="206478"/>
                </a:cubicBezTo>
                <a:cubicBezTo>
                  <a:pt x="393290" y="201562"/>
                  <a:pt x="358551" y="198547"/>
                  <a:pt x="324464" y="191729"/>
                </a:cubicBezTo>
                <a:cubicBezTo>
                  <a:pt x="309220" y="188680"/>
                  <a:pt x="295167" y="181252"/>
                  <a:pt x="280219" y="176981"/>
                </a:cubicBezTo>
                <a:cubicBezTo>
                  <a:pt x="260729" y="171412"/>
                  <a:pt x="240890" y="167148"/>
                  <a:pt x="221225" y="162232"/>
                </a:cubicBezTo>
                <a:lnTo>
                  <a:pt x="88490" y="73742"/>
                </a:lnTo>
                <a:cubicBezTo>
                  <a:pt x="73742" y="63910"/>
                  <a:pt x="56779" y="56779"/>
                  <a:pt x="44245" y="44245"/>
                </a:cubicBezTo>
                <a:lnTo>
                  <a:pt x="0" y="0"/>
                </a:ln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29380" y="4198741"/>
            <a:ext cx="353961" cy="184354"/>
          </a:xfrm>
          <a:custGeom>
            <a:avLst/>
            <a:gdLst>
              <a:gd name="connsiteX0" fmla="*/ 294968 w 294968"/>
              <a:gd name="connsiteY0" fmla="*/ 324464 h 324464"/>
              <a:gd name="connsiteX1" fmla="*/ 221226 w 294968"/>
              <a:gd name="connsiteY1" fmla="*/ 294967 h 324464"/>
              <a:gd name="connsiteX2" fmla="*/ 147484 w 294968"/>
              <a:gd name="connsiteY2" fmla="*/ 191729 h 324464"/>
              <a:gd name="connsiteX3" fmla="*/ 73742 w 294968"/>
              <a:gd name="connsiteY3" fmla="*/ 44245 h 324464"/>
              <a:gd name="connsiteX4" fmla="*/ 0 w 294968"/>
              <a:gd name="connsiteY4" fmla="*/ 0 h 32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324464">
                <a:moveTo>
                  <a:pt x="294968" y="324464"/>
                </a:moveTo>
                <a:cubicBezTo>
                  <a:pt x="270387" y="314632"/>
                  <a:pt x="242405" y="310851"/>
                  <a:pt x="221226" y="294967"/>
                </a:cubicBezTo>
                <a:cubicBezTo>
                  <a:pt x="209031" y="285821"/>
                  <a:pt x="159835" y="210255"/>
                  <a:pt x="147484" y="191729"/>
                </a:cubicBezTo>
                <a:cubicBezTo>
                  <a:pt x="136915" y="149456"/>
                  <a:pt x="121630" y="60208"/>
                  <a:pt x="73742" y="44245"/>
                </a:cubicBezTo>
                <a:cubicBezTo>
                  <a:pt x="16306" y="25099"/>
                  <a:pt x="40490" y="40489"/>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83341" y="4392870"/>
            <a:ext cx="511778" cy="619433"/>
          </a:xfrm>
          <a:custGeom>
            <a:avLst/>
            <a:gdLst>
              <a:gd name="connsiteX0" fmla="*/ 545691 w 545691"/>
              <a:gd name="connsiteY0" fmla="*/ 619433 h 619433"/>
              <a:gd name="connsiteX1" fmla="*/ 530942 w 545691"/>
              <a:gd name="connsiteY1" fmla="*/ 398207 h 619433"/>
              <a:gd name="connsiteX2" fmla="*/ 516194 w 545691"/>
              <a:gd name="connsiteY2" fmla="*/ 353962 h 619433"/>
              <a:gd name="connsiteX3" fmla="*/ 427704 w 545691"/>
              <a:gd name="connsiteY3" fmla="*/ 294968 h 619433"/>
              <a:gd name="connsiteX4" fmla="*/ 294968 w 545691"/>
              <a:gd name="connsiteY4" fmla="*/ 191729 h 619433"/>
              <a:gd name="connsiteX5" fmla="*/ 206478 w 545691"/>
              <a:gd name="connsiteY5" fmla="*/ 132736 h 619433"/>
              <a:gd name="connsiteX6" fmla="*/ 73742 w 545691"/>
              <a:gd name="connsiteY6" fmla="*/ 58994 h 619433"/>
              <a:gd name="connsiteX7" fmla="*/ 0 w 545691"/>
              <a:gd name="connsiteY7" fmla="*/ 0 h 6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691" h="619433">
                <a:moveTo>
                  <a:pt x="545691" y="619433"/>
                </a:moveTo>
                <a:cubicBezTo>
                  <a:pt x="540775" y="545691"/>
                  <a:pt x="539104" y="471661"/>
                  <a:pt x="530942" y="398207"/>
                </a:cubicBezTo>
                <a:cubicBezTo>
                  <a:pt x="529225" y="382756"/>
                  <a:pt x="527187" y="364955"/>
                  <a:pt x="516194" y="353962"/>
                </a:cubicBezTo>
                <a:cubicBezTo>
                  <a:pt x="491127" y="328894"/>
                  <a:pt x="452772" y="320035"/>
                  <a:pt x="427704" y="294968"/>
                </a:cubicBezTo>
                <a:cubicBezTo>
                  <a:pt x="215768" y="83034"/>
                  <a:pt x="420695" y="261578"/>
                  <a:pt x="294968" y="191729"/>
                </a:cubicBezTo>
                <a:cubicBezTo>
                  <a:pt x="263979" y="174513"/>
                  <a:pt x="240109" y="143947"/>
                  <a:pt x="206478" y="132736"/>
                </a:cubicBezTo>
                <a:cubicBezTo>
                  <a:pt x="84127" y="91950"/>
                  <a:pt x="276587" y="160418"/>
                  <a:pt x="73742" y="58994"/>
                </a:cubicBezTo>
                <a:cubicBezTo>
                  <a:pt x="4917" y="24581"/>
                  <a:pt x="24581" y="49161"/>
                  <a:pt x="0"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eform 8"/>
          <p:cNvSpPr/>
          <p:nvPr/>
        </p:nvSpPr>
        <p:spPr>
          <a:xfrm rot="21251320">
            <a:off x="2268726" y="3809412"/>
            <a:ext cx="412955" cy="59201"/>
          </a:xfrm>
          <a:custGeom>
            <a:avLst/>
            <a:gdLst>
              <a:gd name="connsiteX0" fmla="*/ 0 w 412955"/>
              <a:gd name="connsiteY0" fmla="*/ 59201 h 59201"/>
              <a:gd name="connsiteX1" fmla="*/ 88490 w 412955"/>
              <a:gd name="connsiteY1" fmla="*/ 44453 h 59201"/>
              <a:gd name="connsiteX2" fmla="*/ 132735 w 412955"/>
              <a:gd name="connsiteY2" fmla="*/ 29704 h 59201"/>
              <a:gd name="connsiteX3" fmla="*/ 339213 w 412955"/>
              <a:gd name="connsiteY3" fmla="*/ 14956 h 59201"/>
              <a:gd name="connsiteX4" fmla="*/ 412955 w 412955"/>
              <a:gd name="connsiteY4" fmla="*/ 207 h 5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59201">
                <a:moveTo>
                  <a:pt x="0" y="59201"/>
                </a:moveTo>
                <a:cubicBezTo>
                  <a:pt x="29497" y="54285"/>
                  <a:pt x="59299" y="50940"/>
                  <a:pt x="88490" y="44453"/>
                </a:cubicBezTo>
                <a:cubicBezTo>
                  <a:pt x="103666" y="41081"/>
                  <a:pt x="117295" y="31520"/>
                  <a:pt x="132735" y="29704"/>
                </a:cubicBezTo>
                <a:cubicBezTo>
                  <a:pt x="201264" y="21642"/>
                  <a:pt x="270387" y="19872"/>
                  <a:pt x="339213" y="14956"/>
                </a:cubicBezTo>
                <a:cubicBezTo>
                  <a:pt x="392786" y="-2902"/>
                  <a:pt x="367912" y="207"/>
                  <a:pt x="412955" y="207"/>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564397" y="1729635"/>
            <a:ext cx="1525443" cy="461665"/>
          </a:xfrm>
          <a:prstGeom prst="rect">
            <a:avLst/>
          </a:prstGeom>
          <a:noFill/>
        </p:spPr>
        <p:txBody>
          <a:bodyPr wrap="square" rtlCol="0">
            <a:spAutoFit/>
          </a:bodyPr>
          <a:lstStyle/>
          <a:p>
            <a:r>
              <a:rPr lang="en-US" altLang="zh-CN" sz="1200" b="1" dirty="0" err="1" smtClean="0">
                <a:latin typeface="Times New Roman" panose="02020603050405020304" pitchFamily="18" charset="0"/>
                <a:cs typeface="Times New Roman" panose="02020603050405020304" pitchFamily="18" charset="0"/>
              </a:rPr>
              <a:t>Zhuo</a:t>
            </a:r>
            <a:r>
              <a:rPr lang="en-US" altLang="zh-CN" sz="1200" b="1" dirty="0" smtClean="0">
                <a:latin typeface="Times New Roman" panose="02020603050405020304" pitchFamily="18" charset="0"/>
                <a:cs typeface="Times New Roman" panose="02020603050405020304" pitchFamily="18" charset="0"/>
              </a:rPr>
              <a:t> </a:t>
            </a:r>
            <a:r>
              <a:rPr lang="en-US" altLang="zh-CN" sz="1200" b="1" dirty="0" err="1" smtClean="0">
                <a:latin typeface="Times New Roman" panose="02020603050405020304" pitchFamily="18" charset="0"/>
                <a:cs typeface="Times New Roman" panose="02020603050405020304" pitchFamily="18" charset="0"/>
              </a:rPr>
              <a:t>commandery</a:t>
            </a:r>
            <a:endParaRPr lang="en-US" altLang="zh-CN"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(Beijing)</a:t>
            </a:r>
          </a:p>
        </p:txBody>
      </p:sp>
      <p:sp>
        <p:nvSpPr>
          <p:cNvPr id="3" name="Oval 2"/>
          <p:cNvSpPr/>
          <p:nvPr/>
        </p:nvSpPr>
        <p:spPr>
          <a:xfrm>
            <a:off x="3942335" y="1850741"/>
            <a:ext cx="109728" cy="1097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896165" y="1960469"/>
            <a:ext cx="1155898" cy="1684659"/>
          </a:xfrm>
          <a:custGeom>
            <a:avLst/>
            <a:gdLst>
              <a:gd name="connsiteX0" fmla="*/ 14750 w 634182"/>
              <a:gd name="connsiteY0" fmla="*/ 1696064 h 1696064"/>
              <a:gd name="connsiteX1" fmla="*/ 14750 w 634182"/>
              <a:gd name="connsiteY1" fmla="*/ 1578077 h 1696064"/>
              <a:gd name="connsiteX2" fmla="*/ 58995 w 634182"/>
              <a:gd name="connsiteY2" fmla="*/ 1548581 h 1696064"/>
              <a:gd name="connsiteX3" fmla="*/ 103240 w 634182"/>
              <a:gd name="connsiteY3" fmla="*/ 1430593 h 1696064"/>
              <a:gd name="connsiteX4" fmla="*/ 117988 w 634182"/>
              <a:gd name="connsiteY4" fmla="*/ 1386348 h 1696064"/>
              <a:gd name="connsiteX5" fmla="*/ 162234 w 634182"/>
              <a:gd name="connsiteY5" fmla="*/ 1342103 h 1696064"/>
              <a:gd name="connsiteX6" fmla="*/ 176982 w 634182"/>
              <a:gd name="connsiteY6" fmla="*/ 1268361 h 1696064"/>
              <a:gd name="connsiteX7" fmla="*/ 221227 w 634182"/>
              <a:gd name="connsiteY7" fmla="*/ 1224116 h 1696064"/>
              <a:gd name="connsiteX8" fmla="*/ 250724 w 634182"/>
              <a:gd name="connsiteY8" fmla="*/ 1179871 h 1696064"/>
              <a:gd name="connsiteX9" fmla="*/ 265472 w 634182"/>
              <a:gd name="connsiteY9" fmla="*/ 1135626 h 1696064"/>
              <a:gd name="connsiteX10" fmla="*/ 280221 w 634182"/>
              <a:gd name="connsiteY10" fmla="*/ 1061884 h 1696064"/>
              <a:gd name="connsiteX11" fmla="*/ 309718 w 634182"/>
              <a:gd name="connsiteY11" fmla="*/ 899652 h 1696064"/>
              <a:gd name="connsiteX12" fmla="*/ 324466 w 634182"/>
              <a:gd name="connsiteY12" fmla="*/ 855406 h 1696064"/>
              <a:gd name="connsiteX13" fmla="*/ 383459 w 634182"/>
              <a:gd name="connsiteY13" fmla="*/ 766916 h 1696064"/>
              <a:gd name="connsiteX14" fmla="*/ 442453 w 634182"/>
              <a:gd name="connsiteY14" fmla="*/ 678426 h 1696064"/>
              <a:gd name="connsiteX15" fmla="*/ 457201 w 634182"/>
              <a:gd name="connsiteY15" fmla="*/ 634181 h 1696064"/>
              <a:gd name="connsiteX16" fmla="*/ 560440 w 634182"/>
              <a:gd name="connsiteY16" fmla="*/ 501445 h 1696064"/>
              <a:gd name="connsiteX17" fmla="*/ 575188 w 634182"/>
              <a:gd name="connsiteY17" fmla="*/ 457200 h 1696064"/>
              <a:gd name="connsiteX18" fmla="*/ 604685 w 634182"/>
              <a:gd name="connsiteY18" fmla="*/ 412955 h 1696064"/>
              <a:gd name="connsiteX19" fmla="*/ 619434 w 634182"/>
              <a:gd name="connsiteY19" fmla="*/ 309716 h 1696064"/>
              <a:gd name="connsiteX20" fmla="*/ 634182 w 634182"/>
              <a:gd name="connsiteY20" fmla="*/ 265471 h 1696064"/>
              <a:gd name="connsiteX21" fmla="*/ 604685 w 634182"/>
              <a:gd name="connsiteY21" fmla="*/ 29497 h 1696064"/>
              <a:gd name="connsiteX22" fmla="*/ 589937 w 634182"/>
              <a:gd name="connsiteY22" fmla="*/ 0 h 16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182" h="1696064">
                <a:moveTo>
                  <a:pt x="14750" y="1696064"/>
                </a:moveTo>
                <a:cubicBezTo>
                  <a:pt x="7190" y="1658265"/>
                  <a:pt x="-14276" y="1614358"/>
                  <a:pt x="14750" y="1578077"/>
                </a:cubicBezTo>
                <a:cubicBezTo>
                  <a:pt x="25823" y="1564236"/>
                  <a:pt x="44247" y="1558413"/>
                  <a:pt x="58995" y="1548581"/>
                </a:cubicBezTo>
                <a:cubicBezTo>
                  <a:pt x="87449" y="1406309"/>
                  <a:pt x="52605" y="1531865"/>
                  <a:pt x="103240" y="1430593"/>
                </a:cubicBezTo>
                <a:cubicBezTo>
                  <a:pt x="110192" y="1416688"/>
                  <a:pt x="109365" y="1399283"/>
                  <a:pt x="117988" y="1386348"/>
                </a:cubicBezTo>
                <a:cubicBezTo>
                  <a:pt x="129558" y="1368994"/>
                  <a:pt x="147485" y="1356851"/>
                  <a:pt x="162234" y="1342103"/>
                </a:cubicBezTo>
                <a:cubicBezTo>
                  <a:pt x="167150" y="1317522"/>
                  <a:pt x="165772" y="1290782"/>
                  <a:pt x="176982" y="1268361"/>
                </a:cubicBezTo>
                <a:cubicBezTo>
                  <a:pt x="186310" y="1249706"/>
                  <a:pt x="207874" y="1240139"/>
                  <a:pt x="221227" y="1224116"/>
                </a:cubicBezTo>
                <a:cubicBezTo>
                  <a:pt x="232575" y="1210499"/>
                  <a:pt x="240892" y="1194619"/>
                  <a:pt x="250724" y="1179871"/>
                </a:cubicBezTo>
                <a:cubicBezTo>
                  <a:pt x="255640" y="1165123"/>
                  <a:pt x="261701" y="1150708"/>
                  <a:pt x="265472" y="1135626"/>
                </a:cubicBezTo>
                <a:cubicBezTo>
                  <a:pt x="271552" y="1111307"/>
                  <a:pt x="275737" y="1086547"/>
                  <a:pt x="280221" y="1061884"/>
                </a:cubicBezTo>
                <a:cubicBezTo>
                  <a:pt x="288992" y="1013643"/>
                  <a:pt x="297569" y="948249"/>
                  <a:pt x="309718" y="899652"/>
                </a:cubicBezTo>
                <a:cubicBezTo>
                  <a:pt x="313489" y="884570"/>
                  <a:pt x="316916" y="868996"/>
                  <a:pt x="324466" y="855406"/>
                </a:cubicBezTo>
                <a:cubicBezTo>
                  <a:pt x="341682" y="824417"/>
                  <a:pt x="372248" y="800547"/>
                  <a:pt x="383459" y="766916"/>
                </a:cubicBezTo>
                <a:cubicBezTo>
                  <a:pt x="404804" y="702884"/>
                  <a:pt x="387215" y="733664"/>
                  <a:pt x="442453" y="678426"/>
                </a:cubicBezTo>
                <a:cubicBezTo>
                  <a:pt x="447369" y="663678"/>
                  <a:pt x="449651" y="647771"/>
                  <a:pt x="457201" y="634181"/>
                </a:cubicBezTo>
                <a:cubicBezTo>
                  <a:pt x="501303" y="554797"/>
                  <a:pt x="506696" y="555189"/>
                  <a:pt x="560440" y="501445"/>
                </a:cubicBezTo>
                <a:cubicBezTo>
                  <a:pt x="565356" y="486697"/>
                  <a:pt x="568236" y="471105"/>
                  <a:pt x="575188" y="457200"/>
                </a:cubicBezTo>
                <a:cubicBezTo>
                  <a:pt x="583115" y="441346"/>
                  <a:pt x="599592" y="429933"/>
                  <a:pt x="604685" y="412955"/>
                </a:cubicBezTo>
                <a:cubicBezTo>
                  <a:pt x="614674" y="379659"/>
                  <a:pt x="612616" y="343803"/>
                  <a:pt x="619434" y="309716"/>
                </a:cubicBezTo>
                <a:cubicBezTo>
                  <a:pt x="622483" y="294472"/>
                  <a:pt x="629266" y="280219"/>
                  <a:pt x="634182" y="265471"/>
                </a:cubicBezTo>
                <a:cubicBezTo>
                  <a:pt x="627194" y="181615"/>
                  <a:pt x="630559" y="107118"/>
                  <a:pt x="604685" y="29497"/>
                </a:cubicBezTo>
                <a:cubicBezTo>
                  <a:pt x="601209" y="19068"/>
                  <a:pt x="594853" y="9832"/>
                  <a:pt x="589937" y="0"/>
                </a:cubicBezTo>
              </a:path>
            </a:pathLst>
          </a:custGeom>
          <a:noFill/>
          <a:ln w="762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697559" y="3788657"/>
            <a:ext cx="137160" cy="1356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83617" y="3800355"/>
            <a:ext cx="104617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Luoyang</a:t>
            </a:r>
            <a:endParaRPr lang="en-US" sz="1600" dirty="0">
              <a:latin typeface="Times New Roman" panose="02020603050405020304" pitchFamily="18" charset="0"/>
              <a:cs typeface="Times New Roman" panose="02020603050405020304" pitchFamily="18" charset="0"/>
            </a:endParaRPr>
          </a:p>
        </p:txBody>
      </p:sp>
      <p:sp>
        <p:nvSpPr>
          <p:cNvPr id="17" name="TextBox 1"/>
          <p:cNvSpPr txBox="1"/>
          <p:nvPr/>
        </p:nvSpPr>
        <p:spPr>
          <a:xfrm>
            <a:off x="1" y="2185"/>
            <a:ext cx="6381004" cy="430887"/>
          </a:xfrm>
          <a:prstGeom prst="rect">
            <a:avLst/>
          </a:prstGeom>
          <a:solidFill>
            <a:schemeClr val="accent2">
              <a:lumMod val="40000"/>
              <a:lumOff val="60000"/>
            </a:schemeClr>
          </a:solidFill>
        </p:spPr>
        <p:txBody>
          <a:bodyPr wrap="square" rtlCol="0">
            <a:spAutoFit/>
          </a:bodyPr>
          <a:lstStyle/>
          <a:p>
            <a:r>
              <a:rPr lang="en-US" altLang="zh-TW" sz="2200" b="1" dirty="0">
                <a:latin typeface="Times New Roman" panose="02020603050405020304" pitchFamily="18" charset="0"/>
                <a:ea typeface="微軟正黑體" panose="020B0604030504040204" pitchFamily="34" charset="-120"/>
                <a:cs typeface="Times New Roman" panose="02020603050405020304" pitchFamily="18" charset="0"/>
              </a:rPr>
              <a:t>Alternative </a:t>
            </a:r>
            <a:r>
              <a:rPr lang="en-US" altLang="zh-TW" sz="2200" b="1" dirty="0" smtClean="0">
                <a:latin typeface="Times New Roman" panose="02020603050405020304" pitchFamily="18" charset="0"/>
                <a:ea typeface="微軟正黑體" panose="020B0604030504040204" pitchFamily="34" charset="-120"/>
                <a:cs typeface="Times New Roman" panose="02020603050405020304" pitchFamily="18" charset="0"/>
              </a:rPr>
              <a:t>function </a:t>
            </a:r>
            <a:r>
              <a:rPr lang="en-US" altLang="zh-TW" sz="2200" b="1" dirty="0">
                <a:latin typeface="Times New Roman" panose="02020603050405020304" pitchFamily="18" charset="0"/>
                <a:ea typeface="微軟正黑體" panose="020B0604030504040204" pitchFamily="34" charset="-120"/>
                <a:cs typeface="Times New Roman" panose="02020603050405020304" pitchFamily="18" charset="0"/>
              </a:rPr>
              <a:t>of canals: emperors’ recreation</a:t>
            </a:r>
            <a:endParaRPr lang="en-US" sz="22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Oval 17"/>
          <p:cNvSpPr/>
          <p:nvPr/>
        </p:nvSpPr>
        <p:spPr>
          <a:xfrm>
            <a:off x="4883341" y="4185090"/>
            <a:ext cx="137160" cy="1356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005420" y="3969632"/>
            <a:ext cx="1339072" cy="584775"/>
          </a:xfrm>
          <a:prstGeom prst="rect">
            <a:avLst/>
          </a:prstGeom>
          <a:no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Jiangdu</a:t>
            </a:r>
            <a:r>
              <a:rPr lang="en-US" sz="1600" dirty="0" smtClean="0">
                <a:latin typeface="Times New Roman" panose="02020603050405020304" pitchFamily="18" charset="0"/>
                <a:cs typeface="Times New Roman" panose="02020603050405020304" pitchFamily="18" charset="0"/>
              </a:rPr>
              <a:t> (Yangzhou)</a:t>
            </a:r>
            <a:endParaRPr lang="en-US" sz="1600" dirty="0">
              <a:latin typeface="Times New Roman" panose="02020603050405020304" pitchFamily="18" charset="0"/>
              <a:cs typeface="Times New Roman" panose="02020603050405020304" pitchFamily="18" charset="0"/>
            </a:endParaRPr>
          </a:p>
        </p:txBody>
      </p:sp>
      <p:sp>
        <p:nvSpPr>
          <p:cNvPr id="20" name="Oval 19"/>
          <p:cNvSpPr/>
          <p:nvPr/>
        </p:nvSpPr>
        <p:spPr>
          <a:xfrm>
            <a:off x="2834719" y="3750108"/>
            <a:ext cx="204778"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1" name="Oval 20"/>
          <p:cNvSpPr/>
          <p:nvPr/>
        </p:nvSpPr>
        <p:spPr>
          <a:xfrm>
            <a:off x="3814176" y="3642165"/>
            <a:ext cx="204778"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4" name="Oval 23"/>
          <p:cNvSpPr/>
          <p:nvPr/>
        </p:nvSpPr>
        <p:spPr>
          <a:xfrm>
            <a:off x="4529380" y="4326469"/>
            <a:ext cx="204778"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5" name="TextBox 24"/>
          <p:cNvSpPr txBox="1"/>
          <p:nvPr/>
        </p:nvSpPr>
        <p:spPr>
          <a:xfrm>
            <a:off x="6536531" y="4556405"/>
            <a:ext cx="5105400" cy="1754326"/>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Sailing from Luoyang to </a:t>
            </a:r>
            <a:r>
              <a:rPr lang="en-US" altLang="zh-CN" dirty="0" err="1">
                <a:latin typeface="Times New Roman" panose="02020603050405020304" pitchFamily="18" charset="0"/>
                <a:cs typeface="Times New Roman" panose="02020603050405020304" pitchFamily="18" charset="0"/>
              </a:rPr>
              <a:t>Jingadu</a:t>
            </a:r>
            <a:r>
              <a:rPr lang="en-US" altLang="zh-CN" dirty="0">
                <a:latin typeface="Times New Roman" panose="02020603050405020304" pitchFamily="18" charset="0"/>
                <a:cs typeface="Times New Roman" panose="02020603050405020304" pitchFamily="18" charset="0"/>
              </a:rPr>
              <a:t>, Emperor Yang’s </a:t>
            </a:r>
            <a:r>
              <a:rPr lang="en-US" altLang="zh-CN" dirty="0" smtClean="0">
                <a:latin typeface="Times New Roman" panose="02020603050405020304" pitchFamily="18" charset="0"/>
                <a:cs typeface="Times New Roman" panose="02020603050405020304" pitchFamily="18" charset="0"/>
              </a:rPr>
              <a:t>dragon </a:t>
            </a:r>
            <a:r>
              <a:rPr lang="en-US" altLang="zh-CN" dirty="0">
                <a:latin typeface="Times New Roman" panose="02020603050405020304" pitchFamily="18" charset="0"/>
                <a:cs typeface="Times New Roman" panose="02020603050405020304" pitchFamily="18" charset="0"/>
              </a:rPr>
              <a:t>boat had to pass through three natural or artificial waterways. They were: </a:t>
            </a:r>
          </a:p>
          <a:p>
            <a:r>
              <a:rPr lang="en-US" dirty="0">
                <a:latin typeface="Times New Roman" panose="02020603050405020304" pitchFamily="18" charset="0"/>
                <a:cs typeface="Times New Roman" panose="02020603050405020304" pitchFamily="18" charset="0"/>
              </a:rPr>
              <a:t>1. </a:t>
            </a:r>
            <a:endParaRPr lang="en-US"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 </a:t>
            </a:r>
            <a:endParaRPr lang="en-US" altLang="zh-CN"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3. </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531" y="96754"/>
            <a:ext cx="4215316" cy="42611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6790311" y="5373469"/>
            <a:ext cx="1881408" cy="646331"/>
          </a:xfrm>
          <a:prstGeom prst="rect">
            <a:avLst/>
          </a:prstGeom>
          <a:noFill/>
        </p:spPr>
        <p:txBody>
          <a:bodyPr wrap="square" rtlCol="0">
            <a:spAutoFit/>
          </a:bodyPr>
          <a:lstStyle/>
          <a:p>
            <a:pPr lvl="0"/>
            <a:r>
              <a:rPr lang="en-US" altLang="zh-TW" dirty="0">
                <a:solidFill>
                  <a:srgbClr val="FF0000"/>
                </a:solidFill>
                <a:latin typeface="Times New Roman" panose="02020603050405020304" pitchFamily="18" charset="0"/>
                <a:cs typeface="Times New Roman" panose="02020603050405020304" pitchFamily="18" charset="0"/>
              </a:rPr>
              <a:t>T</a:t>
            </a:r>
            <a:r>
              <a:rPr lang="en-US" altLang="zh-HK" dirty="0" smtClean="0">
                <a:solidFill>
                  <a:srgbClr val="FF0000"/>
                </a:solidFill>
                <a:latin typeface="Times New Roman" panose="02020603050405020304" pitchFamily="18" charset="0"/>
                <a:cs typeface="Times New Roman" panose="02020603050405020304" pitchFamily="18" charset="0"/>
              </a:rPr>
              <a:t>he </a:t>
            </a:r>
            <a:r>
              <a:rPr lang="en-US" altLang="zh-HK" dirty="0">
                <a:solidFill>
                  <a:srgbClr val="FF0000"/>
                </a:solidFill>
                <a:latin typeface="Times New Roman" panose="02020603050405020304" pitchFamily="18" charset="0"/>
                <a:cs typeface="Times New Roman" panose="02020603050405020304" pitchFamily="18" charset="0"/>
              </a:rPr>
              <a:t>Yellow River</a:t>
            </a:r>
          </a:p>
          <a:p>
            <a:endParaRPr lang="zh-HK" altLang="en-US" dirty="0"/>
          </a:p>
        </p:txBody>
      </p:sp>
      <p:sp>
        <p:nvSpPr>
          <p:cNvPr id="23" name="文字方塊 22"/>
          <p:cNvSpPr txBox="1"/>
          <p:nvPr/>
        </p:nvSpPr>
        <p:spPr>
          <a:xfrm>
            <a:off x="6790311" y="5663901"/>
            <a:ext cx="1881408" cy="369332"/>
          </a:xfrm>
          <a:prstGeom prst="rect">
            <a:avLst/>
          </a:prstGeom>
          <a:noFill/>
        </p:spPr>
        <p:txBody>
          <a:bodyPr wrap="square" rtlCol="0">
            <a:spAutoFit/>
          </a:bodyPr>
          <a:lstStyle/>
          <a:p>
            <a:pPr lvl="0"/>
            <a:r>
              <a:rPr lang="en-US" altLang="zh-HK" dirty="0">
                <a:solidFill>
                  <a:srgbClr val="FF0000"/>
                </a:solidFill>
                <a:latin typeface="Times New Roman" panose="02020603050405020304" pitchFamily="18" charset="0"/>
                <a:cs typeface="Times New Roman" panose="02020603050405020304" pitchFamily="18" charset="0"/>
              </a:rPr>
              <a:t>Tongji Canal</a:t>
            </a:r>
            <a:endParaRPr lang="zh-HK" altLang="en-US" dirty="0"/>
          </a:p>
        </p:txBody>
      </p:sp>
      <p:sp>
        <p:nvSpPr>
          <p:cNvPr id="26" name="文字方塊 25"/>
          <p:cNvSpPr txBox="1"/>
          <p:nvPr/>
        </p:nvSpPr>
        <p:spPr>
          <a:xfrm>
            <a:off x="6790311" y="5935577"/>
            <a:ext cx="2205493" cy="369332"/>
          </a:xfrm>
          <a:prstGeom prst="rect">
            <a:avLst/>
          </a:prstGeom>
          <a:noFill/>
        </p:spPr>
        <p:txBody>
          <a:bodyPr wrap="square" rtlCol="0">
            <a:spAutoFit/>
          </a:bodyPr>
          <a:lstStyle/>
          <a:p>
            <a:pPr lvl="0"/>
            <a:r>
              <a:rPr lang="en-US" altLang="zh-HK" dirty="0">
                <a:solidFill>
                  <a:srgbClr val="FF0000"/>
                </a:solidFill>
                <a:latin typeface="Times New Roman" panose="02020603050405020304" pitchFamily="18" charset="0"/>
                <a:cs typeface="Times New Roman" panose="02020603050405020304" pitchFamily="18" charset="0"/>
              </a:rPr>
              <a:t>Shanyangdu Canal</a:t>
            </a:r>
          </a:p>
        </p:txBody>
      </p:sp>
    </p:spTree>
    <p:extLst>
      <p:ext uri="{BB962C8B-B14F-4D97-AF65-F5344CB8AC3E}">
        <p14:creationId xmlns:p14="http://schemas.microsoft.com/office/powerpoint/2010/main" val="234779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2" grpId="0"/>
      <p:bldP spid="3" grpId="0" animBg="1"/>
      <p:bldP spid="32" grpId="0" animBg="1"/>
      <p:bldP spid="4" grpId="0" animBg="1"/>
      <p:bldP spid="5" grpId="0"/>
      <p:bldP spid="17" grpId="0" animBg="1"/>
      <p:bldP spid="18" grpId="0" animBg="1"/>
      <p:bldP spid="19" grpId="0"/>
      <p:bldP spid="20" grpId="0" animBg="1"/>
      <p:bldP spid="21" grpId="0" animBg="1"/>
      <p:bldP spid="24" grpId="0" animBg="1"/>
      <p:bldP spid="25" grpId="0"/>
      <p:bldP spid="10" grpId="0"/>
      <p:bldP spid="23"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23919" y="304800"/>
            <a:ext cx="4800600" cy="5355312"/>
          </a:xfrm>
          <a:prstGeom prst="rect">
            <a:avLst/>
          </a:prstGeom>
          <a:noFill/>
        </p:spPr>
        <p:txBody>
          <a:bodyPr wrap="square" rtlCol="0">
            <a:spAutoFit/>
          </a:bodyPr>
          <a:lstStyle/>
          <a:p>
            <a:r>
              <a:rPr lang="zh-CN" altLang="en-US" dirty="0" smtClean="0"/>
              <a:t>請參閱左圖，回答以下問題：</a:t>
            </a:r>
            <a:endParaRPr lang="en-US" altLang="zh-CN" dirty="0" smtClean="0"/>
          </a:p>
          <a:p>
            <a:endParaRPr lang="en-US" altLang="zh-CN" dirty="0"/>
          </a:p>
          <a:p>
            <a:r>
              <a:rPr lang="en-US" altLang="zh-CN" dirty="0" smtClean="0"/>
              <a:t>1. </a:t>
            </a:r>
            <a:r>
              <a:rPr lang="zh-CN" altLang="en-US" dirty="0" smtClean="0"/>
              <a:t>根據左圖，隋煬帝說他為什麼要修建大運河？</a:t>
            </a:r>
            <a:endParaRPr lang="en-US" altLang="zh-CN" dirty="0" smtClean="0"/>
          </a:p>
          <a:p>
            <a:r>
              <a:rPr lang="zh-CN" altLang="en-US" dirty="0" smtClean="0"/>
              <a:t>答：</a:t>
            </a:r>
            <a:endParaRPr lang="en-US" altLang="zh-CN" dirty="0" smtClean="0"/>
          </a:p>
          <a:p>
            <a:endParaRPr lang="en-US" dirty="0" smtClean="0"/>
          </a:p>
          <a:p>
            <a:pPr marL="342900" indent="-342900">
              <a:buAutoNum type="arabicPeriod" startAt="2"/>
            </a:pPr>
            <a:r>
              <a:rPr lang="zh-CN" altLang="en-US" dirty="0" smtClean="0"/>
              <a:t>參考兩位大臣的意見，請指出改善交通對隋帝國什麼具體的好處？✔</a:t>
            </a:r>
            <a:endParaRPr lang="en-US" altLang="zh-CN" dirty="0" smtClean="0"/>
          </a:p>
          <a:p>
            <a:endParaRPr lang="en-US" altLang="zh-CN" dirty="0" smtClean="0"/>
          </a:p>
          <a:p>
            <a:r>
              <a:rPr lang="zh-CN" altLang="en-US" dirty="0" smtClean="0"/>
              <a:t>答：</a:t>
            </a:r>
            <a:endParaRPr lang="en-US" altLang="zh-CN" dirty="0" smtClean="0"/>
          </a:p>
          <a:p>
            <a:r>
              <a:rPr lang="en-US" altLang="zh-HK" dirty="0">
                <a:solidFill>
                  <a:prstClr val="black"/>
                </a:solidFill>
                <a:latin typeface="Adobe 仿宋 Std R" pitchFamily="18" charset="-122"/>
                <a:ea typeface="Adobe 仿宋 Std R" pitchFamily="18" charset="-122"/>
              </a:rPr>
              <a:t>□</a:t>
            </a:r>
            <a:r>
              <a:rPr lang="zh-CN" altLang="en-US" dirty="0" smtClean="0"/>
              <a:t>  駐守大興的軍隊有足夠的糧食供應，首都安全。</a:t>
            </a:r>
            <a:endParaRPr lang="en-US" altLang="zh-CN" dirty="0" smtClean="0"/>
          </a:p>
          <a:p>
            <a:r>
              <a:rPr lang="en-US" dirty="0" smtClean="0">
                <a:latin typeface="Adobe 仿宋 Std R" pitchFamily="18" charset="-122"/>
                <a:ea typeface="Adobe 仿宋 Std R" pitchFamily="18" charset="-122"/>
              </a:rPr>
              <a:t>□ </a:t>
            </a:r>
            <a:r>
              <a:rPr lang="zh-CN" altLang="en-US" dirty="0">
                <a:latin typeface="+mj-ea"/>
                <a:ea typeface="+mj-ea"/>
              </a:rPr>
              <a:t>多</a:t>
            </a:r>
            <a:r>
              <a:rPr lang="zh-CN" altLang="en-US" dirty="0" smtClean="0">
                <a:latin typeface="+mj-ea"/>
                <a:ea typeface="+mj-ea"/>
              </a:rPr>
              <a:t>吃食物，增強國民的體質。</a:t>
            </a:r>
            <a:endParaRPr lang="en-US" altLang="zh-CN" dirty="0" smtClean="0">
              <a:latin typeface="+mj-ea"/>
              <a:ea typeface="+mj-ea"/>
            </a:endParaRPr>
          </a:p>
          <a:p>
            <a:r>
              <a:rPr lang="en-US" altLang="zh-HK" dirty="0">
                <a:solidFill>
                  <a:prstClr val="black"/>
                </a:solidFill>
                <a:latin typeface="Adobe 仿宋 Std R" pitchFamily="18" charset="-122"/>
                <a:ea typeface="Adobe 仿宋 Std R" pitchFamily="18" charset="-122"/>
              </a:rPr>
              <a:t>□</a:t>
            </a:r>
            <a:r>
              <a:rPr lang="en-US" altLang="zh-CN" dirty="0" smtClean="0">
                <a:latin typeface="+mj-ea"/>
              </a:rPr>
              <a:t> </a:t>
            </a:r>
            <a:r>
              <a:rPr lang="zh-CN" altLang="en-US" dirty="0" smtClean="0">
                <a:latin typeface="+mj-ea"/>
              </a:rPr>
              <a:t>商人利用運河運輸貨物，促進中國各地的商業往來。</a:t>
            </a:r>
            <a:endParaRPr lang="en-US" altLang="zh-CN" dirty="0" smtClean="0">
              <a:latin typeface="+mj-ea"/>
            </a:endParaRPr>
          </a:p>
          <a:p>
            <a:r>
              <a:rPr lang="en-US" altLang="zh-HK" dirty="0">
                <a:solidFill>
                  <a:prstClr val="black"/>
                </a:solidFill>
                <a:latin typeface="Adobe 仿宋 Std R" pitchFamily="18" charset="-122"/>
                <a:ea typeface="Adobe 仿宋 Std R" pitchFamily="18" charset="-122"/>
              </a:rPr>
              <a:t>□</a:t>
            </a:r>
            <a:r>
              <a:rPr lang="en-US" altLang="zh-CN" dirty="0" smtClean="0">
                <a:latin typeface="+mj-ea"/>
              </a:rPr>
              <a:t> </a:t>
            </a:r>
            <a:r>
              <a:rPr lang="zh-CN" altLang="en-US" dirty="0" smtClean="0">
                <a:latin typeface="+mj-ea"/>
              </a:rPr>
              <a:t>把糧食運輸至東北邊境，鞏固了帝國的安全。</a:t>
            </a:r>
            <a:endParaRPr lang="en-US" altLang="zh-CN" dirty="0" smtClean="0">
              <a:latin typeface="+mj-ea"/>
            </a:endParaRPr>
          </a:p>
          <a:p>
            <a:r>
              <a:rPr lang="en-US" altLang="zh-HK" dirty="0">
                <a:solidFill>
                  <a:prstClr val="black"/>
                </a:solidFill>
                <a:latin typeface="Adobe 仿宋 Std R" pitchFamily="18" charset="-122"/>
                <a:ea typeface="Adobe 仿宋 Std R" pitchFamily="18" charset="-122"/>
              </a:rPr>
              <a:t>□</a:t>
            </a:r>
            <a:r>
              <a:rPr lang="en-US" altLang="zh-CN" dirty="0" smtClean="0">
                <a:latin typeface="+mj-ea"/>
              </a:rPr>
              <a:t> </a:t>
            </a:r>
            <a:r>
              <a:rPr lang="zh-CN" altLang="en-US" dirty="0" smtClean="0">
                <a:latin typeface="+mj-ea"/>
              </a:rPr>
              <a:t>快速運輸軍事物資，有利隋政府討平地方叛亂，維持國家的統一。</a:t>
            </a:r>
            <a:endParaRPr lang="en-US" altLang="zh-CN" dirty="0">
              <a:latin typeface="+mj-ea"/>
            </a:endParaRPr>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42" y="1323201"/>
            <a:ext cx="6583218" cy="30173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5142" y="676084"/>
            <a:ext cx="6583218" cy="646331"/>
          </a:xfrm>
          <a:prstGeom prst="rect">
            <a:avLst/>
          </a:prstGeom>
          <a:solidFill>
            <a:schemeClr val="accent3">
              <a:lumMod val="20000"/>
              <a:lumOff val="80000"/>
            </a:schemeClr>
          </a:solidFill>
        </p:spPr>
        <p:txBody>
          <a:bodyPr wrap="square">
            <a:spAutoFit/>
          </a:bodyPr>
          <a:lstStyle/>
          <a:p>
            <a:r>
              <a:rPr lang="zh-CN" altLang="en-US" dirty="0"/>
              <a:t>隋煬帝在位時，耗費了巨大的人力物力，完成了接近兩千公里的大運河。</a:t>
            </a:r>
            <a:endParaRPr lang="en-US" dirty="0"/>
          </a:p>
        </p:txBody>
      </p:sp>
      <p:sp>
        <p:nvSpPr>
          <p:cNvPr id="5" name="TextBox 4"/>
          <p:cNvSpPr txBox="1"/>
          <p:nvPr/>
        </p:nvSpPr>
        <p:spPr>
          <a:xfrm>
            <a:off x="2391526" y="1828800"/>
            <a:ext cx="1371600" cy="830997"/>
          </a:xfrm>
          <a:prstGeom prst="rect">
            <a:avLst/>
          </a:prstGeom>
          <a:noFill/>
        </p:spPr>
        <p:txBody>
          <a:bodyPr wrap="square" rtlCol="0">
            <a:spAutoFit/>
          </a:bodyPr>
          <a:lstStyle/>
          <a:p>
            <a:r>
              <a:rPr lang="zh-CN" altLang="en-US" sz="1600" dirty="0" smtClean="0"/>
              <a:t>大運河改善了全國交通，有什麼好處？</a:t>
            </a:r>
            <a:endParaRPr lang="en-US" sz="1600" dirty="0"/>
          </a:p>
        </p:txBody>
      </p:sp>
      <p:sp>
        <p:nvSpPr>
          <p:cNvPr id="6" name="TextBox 5"/>
          <p:cNvSpPr txBox="1"/>
          <p:nvPr/>
        </p:nvSpPr>
        <p:spPr>
          <a:xfrm>
            <a:off x="2499519" y="2920900"/>
            <a:ext cx="1447800" cy="400110"/>
          </a:xfrm>
          <a:prstGeom prst="rect">
            <a:avLst/>
          </a:prstGeom>
          <a:noFill/>
        </p:spPr>
        <p:txBody>
          <a:bodyPr wrap="square" rtlCol="0">
            <a:spAutoFit/>
          </a:bodyPr>
          <a:lstStyle/>
          <a:p>
            <a:r>
              <a:rPr lang="zh-CN" altLang="en-US" sz="1400" dirty="0" smtClean="0"/>
              <a:t> </a:t>
            </a:r>
            <a:r>
              <a:rPr lang="zh-CN" altLang="en-US" sz="2000" b="1" dirty="0" smtClean="0"/>
              <a:t>快說！</a:t>
            </a:r>
            <a:endParaRPr lang="en-US" sz="2000" b="1" dirty="0"/>
          </a:p>
        </p:txBody>
      </p:sp>
      <p:sp>
        <p:nvSpPr>
          <p:cNvPr id="8" name="TextBox 7"/>
          <p:cNvSpPr txBox="1"/>
          <p:nvPr/>
        </p:nvSpPr>
        <p:spPr>
          <a:xfrm>
            <a:off x="4122326" y="1991145"/>
            <a:ext cx="1295400" cy="800219"/>
          </a:xfrm>
          <a:prstGeom prst="rect">
            <a:avLst/>
          </a:prstGeom>
          <a:noFill/>
        </p:spPr>
        <p:txBody>
          <a:bodyPr wrap="square" rtlCol="0">
            <a:spAutoFit/>
          </a:bodyPr>
          <a:lstStyle/>
          <a:p>
            <a:r>
              <a:rPr lang="zh-CN" altLang="en-US" sz="1400" dirty="0"/>
              <a:t>運</a:t>
            </a:r>
            <a:r>
              <a:rPr lang="zh-CN" altLang="en-US" sz="1400" dirty="0" smtClean="0"/>
              <a:t>送軍用物資較前方便了，有利國家統一</a:t>
            </a:r>
            <a:r>
              <a:rPr lang="zh-CN" altLang="en-US" dirty="0" smtClean="0"/>
              <a:t>。</a:t>
            </a:r>
            <a:endParaRPr lang="en-US" dirty="0"/>
          </a:p>
        </p:txBody>
      </p:sp>
      <p:sp>
        <p:nvSpPr>
          <p:cNvPr id="9" name="TextBox 8"/>
          <p:cNvSpPr txBox="1"/>
          <p:nvPr/>
        </p:nvSpPr>
        <p:spPr>
          <a:xfrm>
            <a:off x="5617909" y="1966793"/>
            <a:ext cx="1185646" cy="954107"/>
          </a:xfrm>
          <a:prstGeom prst="rect">
            <a:avLst/>
          </a:prstGeom>
          <a:noFill/>
        </p:spPr>
        <p:txBody>
          <a:bodyPr wrap="square" rtlCol="0">
            <a:spAutoFit/>
          </a:bodyPr>
          <a:lstStyle/>
          <a:p>
            <a:r>
              <a:rPr lang="zh-CN" altLang="en-US" sz="1400" dirty="0" smtClean="0"/>
              <a:t>商人可以將貨物運到各處售賣，有利商業發展。</a:t>
            </a:r>
            <a:endParaRPr lang="en-US" sz="1400" dirty="0"/>
          </a:p>
        </p:txBody>
      </p:sp>
      <p:sp>
        <p:nvSpPr>
          <p:cNvPr id="10" name="TextBox 9"/>
          <p:cNvSpPr txBox="1"/>
          <p:nvPr/>
        </p:nvSpPr>
        <p:spPr>
          <a:xfrm>
            <a:off x="149947" y="4342080"/>
            <a:ext cx="4940372" cy="246221"/>
          </a:xfrm>
          <a:prstGeom prst="rect">
            <a:avLst/>
          </a:prstGeom>
          <a:noFill/>
        </p:spPr>
        <p:txBody>
          <a:bodyPr wrap="square" rtlCol="0">
            <a:spAutoFit/>
          </a:bodyPr>
          <a:lstStyle/>
          <a:p>
            <a:r>
              <a:rPr lang="zh-CN" altLang="en-US" sz="1000" dirty="0" smtClean="0"/>
              <a:t>底圖：</a:t>
            </a:r>
            <a:r>
              <a:rPr lang="en-US" altLang="zh-CN" sz="1000" dirty="0" smtClean="0"/>
              <a:t>《</a:t>
            </a:r>
            <a:r>
              <a:rPr lang="zh-CN" altLang="en-US" sz="1000" dirty="0" smtClean="0"/>
              <a:t>中國歷史</a:t>
            </a:r>
            <a:r>
              <a:rPr lang="en-US" altLang="zh-CN" sz="1000" dirty="0" smtClean="0"/>
              <a:t>1000</a:t>
            </a:r>
            <a:r>
              <a:rPr lang="zh-CN" altLang="en-US" sz="1000" dirty="0" smtClean="0"/>
              <a:t>年</a:t>
            </a:r>
            <a:r>
              <a:rPr lang="en-US" altLang="zh-CN" sz="1000" dirty="0" smtClean="0"/>
              <a:t>》</a:t>
            </a:r>
            <a:r>
              <a:rPr lang="zh-CN" altLang="en-US" sz="1000" dirty="0" smtClean="0"/>
              <a:t>，台北：漢湘文化事業股份有限公司，</a:t>
            </a:r>
            <a:r>
              <a:rPr lang="en-US" altLang="zh-CN" sz="1000" dirty="0" smtClean="0"/>
              <a:t>2004</a:t>
            </a:r>
            <a:r>
              <a:rPr lang="zh-CN" altLang="en-US" sz="1000" dirty="0" smtClean="0"/>
              <a:t>年。</a:t>
            </a:r>
            <a:endParaRPr lang="en-US" sz="1000" dirty="0"/>
          </a:p>
        </p:txBody>
      </p:sp>
      <p:sp>
        <p:nvSpPr>
          <p:cNvPr id="11" name="TextBox 1"/>
          <p:cNvSpPr txBox="1"/>
          <p:nvPr/>
        </p:nvSpPr>
        <p:spPr>
          <a:xfrm>
            <a:off x="0" y="2185"/>
            <a:ext cx="26519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要不要修建運河？</a:t>
            </a:r>
            <a:endParaRPr lang="en-US" sz="2400" b="1"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7649534" y="1143000"/>
            <a:ext cx="2895600" cy="646331"/>
          </a:xfrm>
          <a:prstGeom prst="rect">
            <a:avLst/>
          </a:prstGeom>
          <a:noFill/>
        </p:spPr>
        <p:txBody>
          <a:bodyPr wrap="square" rtlCol="0">
            <a:spAutoFit/>
          </a:bodyPr>
          <a:lstStyle/>
          <a:p>
            <a:pPr lvl="0"/>
            <a:r>
              <a:rPr lang="zh-CN" altLang="en-US" dirty="0" smtClean="0">
                <a:solidFill>
                  <a:srgbClr val="FF0000"/>
                </a:solidFill>
              </a:rPr>
              <a:t>改善</a:t>
            </a:r>
            <a:r>
              <a:rPr lang="zh-CN" altLang="en-US" dirty="0">
                <a:solidFill>
                  <a:srgbClr val="FF0000"/>
                </a:solidFill>
              </a:rPr>
              <a:t>全國交通。</a:t>
            </a:r>
            <a:endParaRPr lang="en-US" altLang="zh-CN" dirty="0">
              <a:solidFill>
                <a:srgbClr val="FF0000"/>
              </a:solidFill>
            </a:endParaRPr>
          </a:p>
          <a:p>
            <a:endParaRPr lang="zh-HK" altLang="en-US" dirty="0"/>
          </a:p>
        </p:txBody>
      </p:sp>
      <p:sp>
        <p:nvSpPr>
          <p:cNvPr id="12" name="文字方塊 11"/>
          <p:cNvSpPr txBox="1"/>
          <p:nvPr/>
        </p:nvSpPr>
        <p:spPr>
          <a:xfrm>
            <a:off x="7262724" y="3581400"/>
            <a:ext cx="386810" cy="369332"/>
          </a:xfrm>
          <a:prstGeom prst="rect">
            <a:avLst/>
          </a:prstGeom>
          <a:noFill/>
        </p:spPr>
        <p:txBody>
          <a:bodyPr wrap="square" rtlCol="0">
            <a:spAutoFit/>
          </a:bodyPr>
          <a:lstStyle/>
          <a:p>
            <a:pPr lvl="0"/>
            <a:r>
              <a:rPr lang="zh-CN" altLang="en-US" dirty="0">
                <a:solidFill>
                  <a:srgbClr val="FF0000"/>
                </a:solidFill>
              </a:rPr>
              <a:t>✔</a:t>
            </a:r>
            <a:endParaRPr lang="zh-HK" altLang="en-US" dirty="0">
              <a:solidFill>
                <a:srgbClr val="FF0000"/>
              </a:solidFill>
            </a:endParaRPr>
          </a:p>
        </p:txBody>
      </p:sp>
      <p:sp>
        <p:nvSpPr>
          <p:cNvPr id="13" name="文字方塊 12"/>
          <p:cNvSpPr txBox="1"/>
          <p:nvPr/>
        </p:nvSpPr>
        <p:spPr>
          <a:xfrm>
            <a:off x="7262724" y="4095858"/>
            <a:ext cx="386810" cy="369332"/>
          </a:xfrm>
          <a:prstGeom prst="rect">
            <a:avLst/>
          </a:prstGeom>
          <a:noFill/>
        </p:spPr>
        <p:txBody>
          <a:bodyPr wrap="square" rtlCol="0">
            <a:spAutoFit/>
          </a:bodyPr>
          <a:lstStyle/>
          <a:p>
            <a:pPr lvl="0"/>
            <a:r>
              <a:rPr lang="zh-CN" altLang="en-US" dirty="0">
                <a:solidFill>
                  <a:srgbClr val="FF0000"/>
                </a:solidFill>
              </a:rPr>
              <a:t>✔</a:t>
            </a:r>
            <a:endParaRPr lang="zh-HK" altLang="en-US" dirty="0">
              <a:solidFill>
                <a:srgbClr val="FF0000"/>
              </a:solidFill>
            </a:endParaRPr>
          </a:p>
        </p:txBody>
      </p:sp>
      <p:sp>
        <p:nvSpPr>
          <p:cNvPr id="14" name="文字方塊 13"/>
          <p:cNvSpPr txBox="1"/>
          <p:nvPr/>
        </p:nvSpPr>
        <p:spPr>
          <a:xfrm>
            <a:off x="7262724" y="2736234"/>
            <a:ext cx="386810" cy="369332"/>
          </a:xfrm>
          <a:prstGeom prst="rect">
            <a:avLst/>
          </a:prstGeom>
          <a:noFill/>
        </p:spPr>
        <p:txBody>
          <a:bodyPr wrap="square" rtlCol="0">
            <a:spAutoFit/>
          </a:bodyPr>
          <a:lstStyle/>
          <a:p>
            <a:pPr lvl="0"/>
            <a:r>
              <a:rPr lang="zh-CN" altLang="en-US" dirty="0">
                <a:solidFill>
                  <a:srgbClr val="FF0000"/>
                </a:solidFill>
              </a:rPr>
              <a:t>✔</a:t>
            </a:r>
            <a:endParaRPr lang="zh-HK" altLang="en-US" dirty="0">
              <a:solidFill>
                <a:srgbClr val="FF0000"/>
              </a:solidFill>
            </a:endParaRPr>
          </a:p>
        </p:txBody>
      </p:sp>
      <p:sp>
        <p:nvSpPr>
          <p:cNvPr id="15" name="文字方塊 14"/>
          <p:cNvSpPr txBox="1"/>
          <p:nvPr/>
        </p:nvSpPr>
        <p:spPr>
          <a:xfrm>
            <a:off x="7283586" y="4693319"/>
            <a:ext cx="386810" cy="369332"/>
          </a:xfrm>
          <a:prstGeom prst="rect">
            <a:avLst/>
          </a:prstGeom>
          <a:noFill/>
        </p:spPr>
        <p:txBody>
          <a:bodyPr wrap="square" rtlCol="0">
            <a:spAutoFit/>
          </a:bodyPr>
          <a:lstStyle/>
          <a:p>
            <a:pPr lvl="0"/>
            <a:r>
              <a:rPr lang="zh-CN" altLang="en-US" dirty="0">
                <a:solidFill>
                  <a:srgbClr val="FF0000"/>
                </a:solidFill>
              </a:rPr>
              <a:t>✔</a:t>
            </a:r>
            <a:endParaRPr lang="zh-HK" altLang="en-US" dirty="0">
              <a:solidFill>
                <a:srgbClr val="FF0000"/>
              </a:solidFill>
            </a:endParaRPr>
          </a:p>
        </p:txBody>
      </p:sp>
    </p:spTree>
    <p:extLst>
      <p:ext uri="{BB962C8B-B14F-4D97-AF65-F5344CB8AC3E}">
        <p14:creationId xmlns:p14="http://schemas.microsoft.com/office/powerpoint/2010/main" val="130423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8" grpId="0"/>
      <p:bldP spid="9" grpId="0"/>
      <p:bldP spid="10" grpId="0"/>
      <p:bldP spid="11" grpId="0" animBg="1"/>
      <p:bldP spid="7" grpId="0"/>
      <p:bldP spid="12" grpId="0"/>
      <p:bldP spid="13"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76096" y="0"/>
            <a:ext cx="4800600" cy="6463308"/>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Using the source, answer the following questions</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342900" indent="-342900">
              <a:buAutoNum type="arabicPeriod"/>
            </a:pPr>
            <a:r>
              <a:rPr lang="en-US" altLang="zh-CN" dirty="0">
                <a:latin typeface="Times New Roman" panose="02020603050405020304" pitchFamily="18" charset="0"/>
                <a:cs typeface="Times New Roman" panose="02020603050405020304" pitchFamily="18" charset="0"/>
              </a:rPr>
              <a:t>Why would Emperor Yang of the Sui Dynasty build the Grand Canal?</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Answer</a:t>
            </a:r>
            <a:r>
              <a:rPr lang="en-US" altLang="zh-CN" dirty="0" smtClean="0">
                <a:latin typeface="Times New Roman" panose="02020603050405020304" pitchFamily="18" charset="0"/>
                <a:cs typeface="Times New Roman" panose="02020603050405020304" pitchFamily="18" charset="0"/>
              </a:rPr>
              <a:t>:</a:t>
            </a:r>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342900" indent="-342900">
              <a:buAutoNum type="arabicPeriod" startAt="2"/>
            </a:pPr>
            <a:r>
              <a:rPr lang="en-US" altLang="zh-CN" dirty="0">
                <a:latin typeface="Times New Roman" panose="02020603050405020304" pitchFamily="18" charset="0"/>
                <a:cs typeface="Times New Roman" panose="02020603050405020304" pitchFamily="18" charset="0"/>
              </a:rPr>
              <a:t>According to the opinions of the two officials, what were the specific benefits brought by the advancement of transportation? </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Answers:</a:t>
            </a:r>
          </a:p>
          <a:p>
            <a:r>
              <a:rPr lang="en-US" altLang="zh-HK" dirty="0">
                <a:solidFill>
                  <a:prstClr val="black"/>
                </a:solidFill>
                <a:latin typeface="Times New Roman" panose="02020603050405020304" pitchFamily="18" charset="0"/>
                <a:ea typeface="Adobe 仿宋 Std R" pitchFamily="18" charset="-122"/>
                <a:cs typeface="Times New Roman" panose="02020603050405020304" pitchFamily="18" charset="0"/>
              </a:rPr>
              <a:t>□</a:t>
            </a:r>
            <a:r>
              <a:rPr lang="zh-CN" altLang="en-US"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It </a:t>
            </a:r>
            <a:r>
              <a:rPr lang="en-US" altLang="zh-CN" dirty="0">
                <a:latin typeface="Times New Roman" panose="02020603050405020304" pitchFamily="18" charset="0"/>
                <a:cs typeface="Times New Roman" panose="02020603050405020304" pitchFamily="18" charset="0"/>
              </a:rPr>
              <a:t>guaranteed sufficient food supply to the garrison troops in </a:t>
            </a:r>
            <a:r>
              <a:rPr lang="en-US" altLang="zh-CN" dirty="0" err="1" smtClean="0">
                <a:latin typeface="Times New Roman" panose="02020603050405020304" pitchFamily="18" charset="0"/>
                <a:cs typeface="Times New Roman" panose="02020603050405020304" pitchFamily="18" charset="0"/>
              </a:rPr>
              <a:t>Da’xing</a:t>
            </a:r>
            <a:r>
              <a:rPr lang="en-US" altLang="zh-CN" dirty="0">
                <a:latin typeface="Times New Roman" panose="02020603050405020304" pitchFamily="18" charset="0"/>
                <a:cs typeface="Times New Roman" panose="02020603050405020304" pitchFamily="18" charset="0"/>
              </a:rPr>
              <a:t>, which made the capital more secure.</a:t>
            </a:r>
          </a:p>
          <a:p>
            <a:r>
              <a:rPr lang="en-US" dirty="0">
                <a:latin typeface="Times New Roman" panose="02020603050405020304" pitchFamily="18" charset="0"/>
                <a:ea typeface="Adobe 仿宋 Std R" pitchFamily="18" charset="-122"/>
                <a:cs typeface="Times New Roman" panose="02020603050405020304" pitchFamily="18" charset="0"/>
              </a:rPr>
              <a:t>□ Civilians could consume more food to strengthen their physique.</a:t>
            </a:r>
            <a:endParaRPr lang="en-US" dirty="0">
              <a:latin typeface="Times New Roman" panose="02020603050405020304" pitchFamily="18" charset="0"/>
              <a:ea typeface="+mj-ea"/>
              <a:cs typeface="Times New Roman" panose="02020603050405020304" pitchFamily="18" charset="0"/>
            </a:endParaRPr>
          </a:p>
          <a:p>
            <a:r>
              <a:rPr lang="en-US" altLang="zh-HK" dirty="0">
                <a:solidFill>
                  <a:prstClr val="black"/>
                </a:solidFill>
                <a:latin typeface="Times New Roman" panose="02020603050405020304" pitchFamily="18" charset="0"/>
                <a:ea typeface="Adobe 仿宋 Std R" pitchFamily="18" charset="-122"/>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Merchants could make use of the canals to ship their goods. It therefore promoted commercial activities in China.</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r>
              <a:rPr lang="en-US" altLang="zh-HK" dirty="0">
                <a:solidFill>
                  <a:prstClr val="black"/>
                </a:solidFill>
                <a:latin typeface="Times New Roman" panose="02020603050405020304" pitchFamily="18" charset="0"/>
                <a:ea typeface="Adobe 仿宋 Std R" pitchFamily="18" charset="-122"/>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It transported crops to northeast frontiers to safeguard the security of the empire.</a:t>
            </a:r>
          </a:p>
          <a:p>
            <a:r>
              <a:rPr lang="en-US" altLang="zh-HK" dirty="0">
                <a:solidFill>
                  <a:prstClr val="black"/>
                </a:solidFill>
                <a:latin typeface="Times New Roman" panose="02020603050405020304" pitchFamily="18" charset="0"/>
                <a:ea typeface="Adobe 仿宋 Std R" pitchFamily="18" charset="-122"/>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It transferred military equipment rapidly to enable the Sui government to suppress any uprisings and maintain national unification</a:t>
            </a:r>
            <a:r>
              <a:rPr lang="en-US" altLang="zh-CN" dirty="0" smtClean="0">
                <a:latin typeface="Times New Roman" panose="02020603050405020304" pitchFamily="18" charset="0"/>
                <a:cs typeface="Times New Roman" panose="02020603050405020304" pitchFamily="18" charset="0"/>
              </a:rPr>
              <a:t>.</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200"/>
            <a:ext cx="7176096" cy="50120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5142" y="676084"/>
            <a:ext cx="6583218" cy="923330"/>
          </a:xfrm>
          <a:prstGeom prst="rect">
            <a:avLst/>
          </a:prstGeom>
          <a:solidFill>
            <a:schemeClr val="accent3">
              <a:lumMod val="20000"/>
              <a:lumOff val="80000"/>
            </a:schemeClr>
          </a:solid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During the reign of Emperor Yang of the Sui Dynasty, vast amounts of manpower and money were invested to construct the Grand Canal that was nearly 2000 kilometers long.</a:t>
            </a:r>
            <a:endParaRPr lang="en-US" dirty="0"/>
          </a:p>
        </p:txBody>
      </p:sp>
      <p:sp>
        <p:nvSpPr>
          <p:cNvPr id="5" name="TextBox 4"/>
          <p:cNvSpPr txBox="1"/>
          <p:nvPr/>
        </p:nvSpPr>
        <p:spPr>
          <a:xfrm>
            <a:off x="2305411" y="1698951"/>
            <a:ext cx="1913756" cy="1477328"/>
          </a:xfrm>
          <a:prstGeom prst="rect">
            <a:avLst/>
          </a:prstGeom>
          <a:noFill/>
        </p:spPr>
        <p:txBody>
          <a:bodyPr wrap="square" rtlCol="0">
            <a:spAutoFit/>
          </a:bodyPr>
          <a:lstStyle/>
          <a:p>
            <a:r>
              <a:rPr lang="en-US" altLang="zh-CN" sz="1500" dirty="0" smtClean="0">
                <a:latin typeface="Times New Roman" panose="02020603050405020304" pitchFamily="18" charset="0"/>
                <a:cs typeface="Times New Roman" panose="02020603050405020304" pitchFamily="18" charset="0"/>
              </a:rPr>
              <a:t>The construction of the </a:t>
            </a:r>
            <a:r>
              <a:rPr lang="en-US" altLang="zh-CN" sz="1500" dirty="0">
                <a:latin typeface="Times New Roman" panose="02020603050405020304" pitchFamily="18" charset="0"/>
                <a:cs typeface="Times New Roman" panose="02020603050405020304" pitchFamily="18" charset="0"/>
              </a:rPr>
              <a:t>Grand Canal improves national transportation. But </a:t>
            </a:r>
            <a:r>
              <a:rPr lang="en-US" altLang="zh-CN" sz="1500" dirty="0" smtClean="0">
                <a:latin typeface="Times New Roman" panose="02020603050405020304" pitchFamily="18" charset="0"/>
                <a:cs typeface="Times New Roman" panose="02020603050405020304" pitchFamily="18" charset="0"/>
              </a:rPr>
              <a:t>what actual </a:t>
            </a:r>
            <a:r>
              <a:rPr lang="en-US" altLang="zh-CN" sz="1500" dirty="0">
                <a:latin typeface="Times New Roman" panose="02020603050405020304" pitchFamily="18" charset="0"/>
                <a:cs typeface="Times New Roman" panose="02020603050405020304" pitchFamily="18" charset="0"/>
              </a:rPr>
              <a:t>benefits does it have</a:t>
            </a:r>
            <a:r>
              <a:rPr lang="zh-CN" altLang="en-US" sz="1500" dirty="0"/>
              <a:t>？</a:t>
            </a:r>
            <a:endParaRPr lang="en-US" sz="1500" dirty="0"/>
          </a:p>
        </p:txBody>
      </p:sp>
      <p:sp>
        <p:nvSpPr>
          <p:cNvPr id="6" name="TextBox 5"/>
          <p:cNvSpPr txBox="1"/>
          <p:nvPr/>
        </p:nvSpPr>
        <p:spPr>
          <a:xfrm>
            <a:off x="2375496" y="3735948"/>
            <a:ext cx="1447800" cy="400110"/>
          </a:xfrm>
          <a:prstGeom prst="rect">
            <a:avLst/>
          </a:prstGeom>
          <a:noFill/>
        </p:spPr>
        <p:txBody>
          <a:bodyPr wrap="square" rtlCol="0">
            <a:spAutoFit/>
          </a:bodyPr>
          <a:lstStyle/>
          <a:p>
            <a:r>
              <a:rPr lang="zh-CN" altLang="en-US" sz="1400" dirty="0"/>
              <a:t> </a:t>
            </a:r>
            <a:r>
              <a:rPr lang="en-US" altLang="zh-CN" sz="2000" b="1" dirty="0">
                <a:latin typeface="Times New Roman" panose="02020603050405020304" pitchFamily="18" charset="0"/>
                <a:cs typeface="Times New Roman" panose="02020603050405020304" pitchFamily="18" charset="0"/>
              </a:rPr>
              <a:t>Be quick!</a:t>
            </a:r>
            <a:endParaRPr lang="en-US"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092241" y="2020801"/>
            <a:ext cx="1785552" cy="1323439"/>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It promotes national unification as it</a:t>
            </a:r>
            <a:r>
              <a:rPr lang="en-US" altLang="zh-HK" sz="1600" dirty="0">
                <a:latin typeface="Times New Roman" panose="02020603050405020304" pitchFamily="18" charset="0"/>
                <a:cs typeface="Times New Roman" panose="02020603050405020304" pitchFamily="18" charset="0"/>
              </a:rPr>
              <a:t> is easier to deliver military supplies.</a:t>
            </a:r>
            <a:endParaRPr lang="en-US" sz="1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737198" y="1920066"/>
            <a:ext cx="1760833" cy="1815882"/>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It fosters commercial developments since merchants can ship and sell their products everywhere</a:t>
            </a:r>
            <a:r>
              <a:rPr lang="en-US" altLang="zh-CN"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4198" y="5850280"/>
            <a:ext cx="5397572"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Background image</a:t>
            </a:r>
            <a:r>
              <a:rPr lang="zh-CN" altLang="en-US" sz="1000" dirty="0">
                <a:latin typeface="Times New Roman" panose="02020603050405020304" pitchFamily="18" charset="0"/>
                <a:cs typeface="Times New Roman" panose="02020603050405020304" pitchFamily="18" charset="0"/>
              </a:rPr>
              <a:t>：</a:t>
            </a:r>
            <a:r>
              <a:rPr lang="en-US" altLang="zh-CN" sz="1000" dirty="0"/>
              <a:t>《</a:t>
            </a:r>
            <a:r>
              <a:rPr lang="zh-CN" altLang="en-US" sz="1000" dirty="0"/>
              <a:t>中國歷史</a:t>
            </a:r>
            <a:r>
              <a:rPr lang="en-US" altLang="zh-CN" sz="1000" dirty="0"/>
              <a:t>1000</a:t>
            </a:r>
            <a:r>
              <a:rPr lang="zh-CN" altLang="en-US" sz="1000" dirty="0"/>
              <a:t>年</a:t>
            </a:r>
            <a:r>
              <a:rPr lang="en-US" altLang="zh-CN" sz="1000" dirty="0"/>
              <a:t>》</a:t>
            </a:r>
            <a:r>
              <a:rPr lang="zh-CN" altLang="en-US" sz="1000" dirty="0"/>
              <a:t>，台北：漢湘文化事業股份有限公司，</a:t>
            </a:r>
            <a:r>
              <a:rPr lang="en-US" altLang="zh-CN" sz="1000" dirty="0"/>
              <a:t>2004</a:t>
            </a:r>
            <a:r>
              <a:rPr lang="zh-CN" altLang="en-US" sz="1000" dirty="0"/>
              <a:t>年。</a:t>
            </a:r>
            <a:endParaRPr lang="en-US" sz="1000" dirty="0"/>
          </a:p>
        </p:txBody>
      </p:sp>
      <p:sp>
        <p:nvSpPr>
          <p:cNvPr id="11" name="TextBox 1"/>
          <p:cNvSpPr txBox="1"/>
          <p:nvPr/>
        </p:nvSpPr>
        <p:spPr>
          <a:xfrm>
            <a:off x="0" y="2185"/>
            <a:ext cx="5318919"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The Decision to Construct the Canals</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文字方塊 6"/>
          <p:cNvSpPr txBox="1"/>
          <p:nvPr/>
        </p:nvSpPr>
        <p:spPr>
          <a:xfrm>
            <a:off x="8366919" y="849868"/>
            <a:ext cx="3352800" cy="369332"/>
          </a:xfrm>
          <a:prstGeom prst="rect">
            <a:avLst/>
          </a:prstGeom>
          <a:noFill/>
        </p:spPr>
        <p:txBody>
          <a:bodyPr wrap="square" rtlCol="0">
            <a:spAutoFit/>
          </a:bodyPr>
          <a:lstStyle/>
          <a:p>
            <a:r>
              <a:rPr lang="en-US" altLang="zh-CN" dirty="0" smtClean="0">
                <a:solidFill>
                  <a:srgbClr val="FF0000"/>
                </a:solidFill>
                <a:latin typeface="Times New Roman" panose="02020603050405020304" pitchFamily="18" charset="0"/>
                <a:cs typeface="Times New Roman" panose="02020603050405020304" pitchFamily="18" charset="0"/>
              </a:rPr>
              <a:t>To </a:t>
            </a:r>
            <a:r>
              <a:rPr lang="en-US" altLang="zh-CN" dirty="0">
                <a:solidFill>
                  <a:srgbClr val="FF0000"/>
                </a:solidFill>
                <a:latin typeface="Times New Roman" panose="02020603050405020304" pitchFamily="18" charset="0"/>
                <a:cs typeface="Times New Roman" panose="02020603050405020304" pitchFamily="18" charset="0"/>
              </a:rPr>
              <a:t>enhance national transportation </a:t>
            </a:r>
            <a:endParaRPr lang="zh-HK" altLang="en-US" dirty="0"/>
          </a:p>
        </p:txBody>
      </p:sp>
      <p:sp>
        <p:nvSpPr>
          <p:cNvPr id="12" name="文字方塊 11"/>
          <p:cNvSpPr txBox="1"/>
          <p:nvPr/>
        </p:nvSpPr>
        <p:spPr>
          <a:xfrm>
            <a:off x="7226583" y="2686763"/>
            <a:ext cx="408440" cy="369332"/>
          </a:xfrm>
          <a:prstGeom prst="rect">
            <a:avLst/>
          </a:prstGeom>
          <a:noFill/>
        </p:spPr>
        <p:txBody>
          <a:bodyPr wrap="square" rtlCol="0">
            <a:spAutoFit/>
          </a:bodyPr>
          <a:lstStyle/>
          <a:p>
            <a:r>
              <a:rPr lang="zh-CN" altLang="en-US" dirty="0">
                <a:solidFill>
                  <a:srgbClr val="FF0000"/>
                </a:solidFill>
                <a:latin typeface="Times New Roman" panose="02020603050405020304" pitchFamily="18" charset="0"/>
                <a:cs typeface="Times New Roman" panose="02020603050405020304" pitchFamily="18" charset="0"/>
              </a:rPr>
              <a:t>✔</a:t>
            </a:r>
            <a:endParaRPr lang="zh-HK" altLang="en-US" dirty="0">
              <a:solidFill>
                <a:srgbClr val="FF0000"/>
              </a:solidFill>
            </a:endParaRPr>
          </a:p>
        </p:txBody>
      </p:sp>
      <p:sp>
        <p:nvSpPr>
          <p:cNvPr id="13" name="文字方塊 12"/>
          <p:cNvSpPr txBox="1"/>
          <p:nvPr/>
        </p:nvSpPr>
        <p:spPr>
          <a:xfrm>
            <a:off x="7226583" y="4060843"/>
            <a:ext cx="408440" cy="369332"/>
          </a:xfrm>
          <a:prstGeom prst="rect">
            <a:avLst/>
          </a:prstGeom>
          <a:noFill/>
        </p:spPr>
        <p:txBody>
          <a:bodyPr wrap="square" rtlCol="0">
            <a:spAutoFit/>
          </a:bodyPr>
          <a:lstStyle/>
          <a:p>
            <a:r>
              <a:rPr lang="zh-CN" altLang="en-US" dirty="0">
                <a:solidFill>
                  <a:srgbClr val="FF0000"/>
                </a:solidFill>
                <a:latin typeface="Times New Roman" panose="02020603050405020304" pitchFamily="18" charset="0"/>
                <a:cs typeface="Times New Roman" panose="02020603050405020304" pitchFamily="18" charset="0"/>
              </a:rPr>
              <a:t>✔</a:t>
            </a:r>
            <a:endParaRPr lang="zh-HK" altLang="en-US" dirty="0">
              <a:solidFill>
                <a:srgbClr val="FF0000"/>
              </a:solidFill>
            </a:endParaRPr>
          </a:p>
        </p:txBody>
      </p:sp>
      <p:sp>
        <p:nvSpPr>
          <p:cNvPr id="14" name="文字方塊 13"/>
          <p:cNvSpPr txBox="1"/>
          <p:nvPr/>
        </p:nvSpPr>
        <p:spPr>
          <a:xfrm>
            <a:off x="7226583" y="4892743"/>
            <a:ext cx="408440" cy="369332"/>
          </a:xfrm>
          <a:prstGeom prst="rect">
            <a:avLst/>
          </a:prstGeom>
          <a:noFill/>
        </p:spPr>
        <p:txBody>
          <a:bodyPr wrap="square" rtlCol="0">
            <a:spAutoFit/>
          </a:bodyPr>
          <a:lstStyle/>
          <a:p>
            <a:r>
              <a:rPr lang="zh-CN" altLang="en-US" dirty="0">
                <a:solidFill>
                  <a:srgbClr val="FF0000"/>
                </a:solidFill>
                <a:latin typeface="Times New Roman" panose="02020603050405020304" pitchFamily="18" charset="0"/>
                <a:cs typeface="Times New Roman" panose="02020603050405020304" pitchFamily="18" charset="0"/>
              </a:rPr>
              <a:t>✔</a:t>
            </a:r>
            <a:endParaRPr lang="zh-HK" altLang="en-US" dirty="0">
              <a:solidFill>
                <a:srgbClr val="FF0000"/>
              </a:solidFill>
            </a:endParaRPr>
          </a:p>
        </p:txBody>
      </p:sp>
      <p:sp>
        <p:nvSpPr>
          <p:cNvPr id="15" name="文字方塊 14"/>
          <p:cNvSpPr txBox="1"/>
          <p:nvPr/>
        </p:nvSpPr>
        <p:spPr>
          <a:xfrm>
            <a:off x="7226583" y="5434923"/>
            <a:ext cx="408440" cy="369332"/>
          </a:xfrm>
          <a:prstGeom prst="rect">
            <a:avLst/>
          </a:prstGeom>
          <a:noFill/>
        </p:spPr>
        <p:txBody>
          <a:bodyPr wrap="square" rtlCol="0">
            <a:spAutoFit/>
          </a:bodyPr>
          <a:lstStyle/>
          <a:p>
            <a:r>
              <a:rPr lang="zh-CN" altLang="en-US" dirty="0">
                <a:solidFill>
                  <a:srgbClr val="FF0000"/>
                </a:solidFill>
                <a:latin typeface="Times New Roman" panose="02020603050405020304" pitchFamily="18" charset="0"/>
                <a:cs typeface="Times New Roman" panose="02020603050405020304" pitchFamily="18" charset="0"/>
              </a:rPr>
              <a:t>✔</a:t>
            </a:r>
            <a:endParaRPr lang="zh-HK" altLang="en-US" dirty="0">
              <a:solidFill>
                <a:srgbClr val="FF0000"/>
              </a:solidFill>
            </a:endParaRPr>
          </a:p>
        </p:txBody>
      </p:sp>
    </p:spTree>
    <p:extLst>
      <p:ext uri="{BB962C8B-B14F-4D97-AF65-F5344CB8AC3E}">
        <p14:creationId xmlns:p14="http://schemas.microsoft.com/office/powerpoint/2010/main" val="293938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8" grpId="0"/>
      <p:bldP spid="9" grpId="0"/>
      <p:bldP spid="10" grpId="0"/>
      <p:bldP spid="11" grpId="0" animBg="1"/>
      <p:bldP spid="7" grpId="0"/>
      <p:bldP spid="12" grpId="0"/>
      <p:bldP spid="13"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63" y="2438400"/>
            <a:ext cx="5415678" cy="2507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54" y="1149696"/>
            <a:ext cx="5489988" cy="1200329"/>
          </a:xfrm>
          <a:prstGeom prst="rect">
            <a:avLst/>
          </a:prstGeom>
          <a:solidFill>
            <a:schemeClr val="accent3">
              <a:lumMod val="20000"/>
              <a:lumOff val="80000"/>
            </a:schemeClr>
          </a:solidFill>
        </p:spPr>
        <p:txBody>
          <a:bodyPr wrap="square">
            <a:spAutoFit/>
          </a:bodyPr>
          <a:lstStyle/>
          <a:p>
            <a:r>
              <a:rPr lang="en-US" altLang="zh-CN" dirty="0" smtClean="0"/>
              <a:t>A. </a:t>
            </a:r>
            <a:r>
              <a:rPr lang="zh-CN" altLang="en-US" dirty="0" smtClean="0"/>
              <a:t>這</a:t>
            </a:r>
            <a:r>
              <a:rPr lang="zh-CN" altLang="en-US" dirty="0"/>
              <a:t>項龐大的國家工程，由於大量徵召百姓，造成很大民怨。民怨</a:t>
            </a:r>
            <a:r>
              <a:rPr lang="zh-TW" altLang="en-US" dirty="0">
                <a:latin typeface="SimSun" panose="02010600030101010101" pitchFamily="2" charset="-122"/>
                <a:ea typeface="SimSun" panose="02010600030101010101" pitchFamily="2" charset="-122"/>
              </a:rPr>
              <a:t>導致</a:t>
            </a:r>
            <a:r>
              <a:rPr lang="zh-CN" altLang="en-US" dirty="0"/>
              <a:t>了連年的地方叛亂。公元</a:t>
            </a:r>
            <a:r>
              <a:rPr lang="en-US" altLang="zh-CN" dirty="0"/>
              <a:t>618</a:t>
            </a:r>
            <a:r>
              <a:rPr lang="zh-CN" altLang="en-US" dirty="0"/>
              <a:t>年，也是隋煬帝登基的第</a:t>
            </a:r>
            <a:r>
              <a:rPr lang="en-US" altLang="zh-CN" dirty="0"/>
              <a:t>14</a:t>
            </a:r>
            <a:r>
              <a:rPr lang="zh-CN" altLang="en-US" dirty="0"/>
              <a:t>年，煬帝在巡遊江都期間，被叛軍殺死，隋朝也隨之滅亡</a:t>
            </a:r>
            <a:r>
              <a:rPr lang="zh-CN" altLang="en-US" dirty="0" smtClean="0"/>
              <a:t>。</a:t>
            </a:r>
            <a:endParaRPr lang="en-US" dirty="0"/>
          </a:p>
        </p:txBody>
      </p:sp>
      <p:sp>
        <p:nvSpPr>
          <p:cNvPr id="5" name="TextBox 4"/>
          <p:cNvSpPr txBox="1"/>
          <p:nvPr/>
        </p:nvSpPr>
        <p:spPr>
          <a:xfrm>
            <a:off x="1127919" y="2971800"/>
            <a:ext cx="1219200" cy="954107"/>
          </a:xfrm>
          <a:prstGeom prst="rect">
            <a:avLst/>
          </a:prstGeom>
          <a:noFill/>
        </p:spPr>
        <p:txBody>
          <a:bodyPr wrap="square" rtlCol="0">
            <a:spAutoFit/>
          </a:bodyPr>
          <a:lstStyle/>
          <a:p>
            <a:r>
              <a:rPr lang="zh-CN" altLang="en-US" sz="1400" dirty="0" smtClean="0"/>
              <a:t>不許偷懶，快點做事啊！建完運河，還要建龍舟。</a:t>
            </a:r>
            <a:endParaRPr lang="en-US" sz="1400" dirty="0"/>
          </a:p>
        </p:txBody>
      </p:sp>
      <p:sp>
        <p:nvSpPr>
          <p:cNvPr id="6" name="TextBox 5"/>
          <p:cNvSpPr txBox="1"/>
          <p:nvPr/>
        </p:nvSpPr>
        <p:spPr>
          <a:xfrm>
            <a:off x="2269982" y="3085183"/>
            <a:ext cx="914400" cy="369332"/>
          </a:xfrm>
          <a:prstGeom prst="rect">
            <a:avLst/>
          </a:prstGeom>
          <a:noFill/>
        </p:spPr>
        <p:txBody>
          <a:bodyPr wrap="square" rtlCol="0">
            <a:spAutoFit/>
          </a:bodyPr>
          <a:lstStyle/>
          <a:p>
            <a:r>
              <a:rPr lang="zh-CN" altLang="en-US" sz="1400" dirty="0" smtClean="0"/>
              <a:t>媽呀</a:t>
            </a:r>
            <a:r>
              <a:rPr lang="zh-CN" altLang="en-US" dirty="0" smtClean="0"/>
              <a:t>！</a:t>
            </a:r>
            <a:endParaRPr lang="en-US" dirty="0"/>
          </a:p>
        </p:txBody>
      </p:sp>
      <p:sp>
        <p:nvSpPr>
          <p:cNvPr id="7" name="TextBox 6"/>
          <p:cNvSpPr txBox="1"/>
          <p:nvPr/>
        </p:nvSpPr>
        <p:spPr>
          <a:xfrm>
            <a:off x="3240236" y="4207686"/>
            <a:ext cx="1143000" cy="738664"/>
          </a:xfrm>
          <a:prstGeom prst="rect">
            <a:avLst/>
          </a:prstGeom>
          <a:noFill/>
        </p:spPr>
        <p:txBody>
          <a:bodyPr wrap="square" rtlCol="0">
            <a:spAutoFit/>
          </a:bodyPr>
          <a:lstStyle/>
          <a:p>
            <a:r>
              <a:rPr lang="zh-CN" altLang="en-US" sz="1400" dirty="0" smtClean="0"/>
              <a:t>這麼大的工程，可不是開玩笑的啊！</a:t>
            </a:r>
            <a:endParaRPr lang="en-US" sz="1400" dirty="0"/>
          </a:p>
        </p:txBody>
      </p:sp>
      <p:sp>
        <p:nvSpPr>
          <p:cNvPr id="8" name="TextBox 7"/>
          <p:cNvSpPr txBox="1"/>
          <p:nvPr/>
        </p:nvSpPr>
        <p:spPr>
          <a:xfrm>
            <a:off x="4383236" y="4009619"/>
            <a:ext cx="1338046" cy="954107"/>
          </a:xfrm>
          <a:prstGeom prst="rect">
            <a:avLst/>
          </a:prstGeom>
          <a:noFill/>
        </p:spPr>
        <p:txBody>
          <a:bodyPr wrap="square" rtlCol="0">
            <a:spAutoFit/>
          </a:bodyPr>
          <a:lstStyle/>
          <a:p>
            <a:r>
              <a:rPr lang="zh-CN" altLang="en-US" sz="1400" dirty="0" smtClean="0"/>
              <a:t>我們這些老百姓還真是可憐，何時才可以回家？</a:t>
            </a:r>
            <a:endParaRPr lang="en-US" sz="1400" dirty="0"/>
          </a:p>
        </p:txBody>
      </p:sp>
      <p:sp>
        <p:nvSpPr>
          <p:cNvPr id="9" name="TextBox 8"/>
          <p:cNvSpPr txBox="1"/>
          <p:nvPr/>
        </p:nvSpPr>
        <p:spPr>
          <a:xfrm>
            <a:off x="135494" y="5620434"/>
            <a:ext cx="9449737" cy="646331"/>
          </a:xfrm>
          <a:prstGeom prst="rect">
            <a:avLst/>
          </a:prstGeom>
          <a:noFill/>
        </p:spPr>
        <p:txBody>
          <a:bodyPr wrap="square" rtlCol="0">
            <a:spAutoFit/>
          </a:bodyPr>
          <a:lstStyle/>
          <a:p>
            <a:r>
              <a:rPr lang="zh-CN" altLang="en-US" dirty="0" smtClean="0">
                <a:solidFill>
                  <a:srgbClr val="FF0000"/>
                </a:solidFill>
              </a:rPr>
              <a:t>（答案：這沒有既定的答案，不過可以考慮以下：隋朝兩位皇帝在改善交通方面是有貢獻的，問題是政府應該考慮老百姓承受差役的能力。隋朝過度徵用民力，加速了它的滅亡。）</a:t>
            </a:r>
            <a:endParaRPr lang="en-US" dirty="0">
              <a:solidFill>
                <a:srgbClr val="FF0000"/>
              </a:solidFill>
            </a:endParaRPr>
          </a:p>
        </p:txBody>
      </p:sp>
      <p:sp>
        <p:nvSpPr>
          <p:cNvPr id="10" name="TextBox 9"/>
          <p:cNvSpPr txBox="1"/>
          <p:nvPr/>
        </p:nvSpPr>
        <p:spPr>
          <a:xfrm>
            <a:off x="99053" y="5029200"/>
            <a:ext cx="4940372" cy="246221"/>
          </a:xfrm>
          <a:prstGeom prst="rect">
            <a:avLst/>
          </a:prstGeom>
          <a:noFill/>
        </p:spPr>
        <p:txBody>
          <a:bodyPr wrap="square" rtlCol="0">
            <a:spAutoFit/>
          </a:bodyPr>
          <a:lstStyle/>
          <a:p>
            <a:r>
              <a:rPr lang="zh-CN" altLang="en-US" sz="1000" dirty="0" smtClean="0"/>
              <a:t>底圖：</a:t>
            </a:r>
            <a:r>
              <a:rPr lang="en-US" altLang="zh-CN" sz="1000" dirty="0" smtClean="0"/>
              <a:t>《</a:t>
            </a:r>
            <a:r>
              <a:rPr lang="zh-CN" altLang="en-US" sz="1000" dirty="0" smtClean="0"/>
              <a:t>中國歷史</a:t>
            </a:r>
            <a:r>
              <a:rPr lang="en-US" altLang="zh-CN" sz="1000" dirty="0" smtClean="0"/>
              <a:t>1000</a:t>
            </a:r>
            <a:r>
              <a:rPr lang="zh-CN" altLang="en-US" sz="1000" dirty="0" smtClean="0"/>
              <a:t>年</a:t>
            </a:r>
            <a:r>
              <a:rPr lang="en-US" altLang="zh-CN" sz="1000" dirty="0" smtClean="0"/>
              <a:t>》</a:t>
            </a:r>
            <a:r>
              <a:rPr lang="zh-CN" altLang="en-US" sz="1000" dirty="0" smtClean="0"/>
              <a:t>，台北：漢湘文化事業股份有限公司，</a:t>
            </a:r>
            <a:r>
              <a:rPr lang="en-US" altLang="zh-CN" sz="1000" dirty="0" smtClean="0"/>
              <a:t>2004</a:t>
            </a:r>
            <a:r>
              <a:rPr lang="zh-CN" altLang="en-US" sz="1000" dirty="0" smtClean="0"/>
              <a:t>年。</a:t>
            </a:r>
            <a:endParaRPr lang="en-US" sz="1000" dirty="0"/>
          </a:p>
        </p:txBody>
      </p:sp>
      <p:sp>
        <p:nvSpPr>
          <p:cNvPr id="12" name="TextBox 1"/>
          <p:cNvSpPr txBox="1"/>
          <p:nvPr/>
        </p:nvSpPr>
        <p:spPr>
          <a:xfrm>
            <a:off x="0" y="2185"/>
            <a:ext cx="2651919" cy="461665"/>
          </a:xfrm>
          <a:prstGeom prst="rect">
            <a:avLst/>
          </a:prstGeom>
          <a:solidFill>
            <a:schemeClr val="accent2">
              <a:lumMod val="40000"/>
              <a:lumOff val="60000"/>
            </a:schemeClr>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要不要修建運河？</a:t>
            </a:r>
            <a:endParaRPr lang="en-US" sz="2400" b="1" dirty="0">
              <a:latin typeface="微軟正黑體" panose="020B0604030504040204" pitchFamily="34" charset="-120"/>
              <a:ea typeface="微軟正黑體" panose="020B0604030504040204" pitchFamily="34" charset="-120"/>
            </a:endParaRPr>
          </a:p>
        </p:txBody>
      </p:sp>
      <p:sp>
        <p:nvSpPr>
          <p:cNvPr id="11" name="TextBox 10"/>
          <p:cNvSpPr txBox="1"/>
          <p:nvPr/>
        </p:nvSpPr>
        <p:spPr>
          <a:xfrm>
            <a:off x="2831984" y="233017"/>
            <a:ext cx="6515265" cy="369332"/>
          </a:xfrm>
          <a:prstGeom prst="rect">
            <a:avLst/>
          </a:prstGeom>
          <a:noFill/>
        </p:spPr>
        <p:txBody>
          <a:bodyPr wrap="square" rtlCol="0">
            <a:spAutoFit/>
          </a:bodyPr>
          <a:lstStyle/>
          <a:p>
            <a:r>
              <a:rPr lang="zh-CN" altLang="en-US" dirty="0"/>
              <a:t>課堂討論</a:t>
            </a:r>
            <a:r>
              <a:rPr lang="zh-CN" altLang="en-US" dirty="0" smtClean="0"/>
              <a:t>：參閱</a:t>
            </a:r>
            <a:r>
              <a:rPr lang="en-US" altLang="zh-CN" dirty="0" smtClean="0"/>
              <a:t>A</a:t>
            </a:r>
            <a:r>
              <a:rPr lang="zh-CN" altLang="en-US" dirty="0" smtClean="0"/>
              <a:t>和</a:t>
            </a:r>
            <a:r>
              <a:rPr lang="en-US" altLang="zh-CN" dirty="0" smtClean="0"/>
              <a:t>B</a:t>
            </a:r>
            <a:r>
              <a:rPr lang="zh-CN" altLang="en-US" dirty="0" smtClean="0"/>
              <a:t>的資料後，你</a:t>
            </a:r>
            <a:r>
              <a:rPr lang="zh-CN" altLang="en-US" dirty="0"/>
              <a:t>覺得隋煬帝應不應該建運河</a:t>
            </a:r>
            <a:r>
              <a:rPr lang="zh-CN" altLang="en-US" dirty="0" smtClean="0"/>
              <a:t>？</a:t>
            </a:r>
            <a:endParaRPr lang="en-US" altLang="zh-CN"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6880" y="1896022"/>
            <a:ext cx="4876800" cy="32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326880" y="1159670"/>
            <a:ext cx="4953000" cy="646331"/>
          </a:xfrm>
          <a:prstGeom prst="rect">
            <a:avLst/>
          </a:prstGeom>
          <a:solidFill>
            <a:schemeClr val="accent3">
              <a:lumMod val="20000"/>
              <a:lumOff val="80000"/>
            </a:schemeClr>
          </a:solidFill>
        </p:spPr>
        <p:txBody>
          <a:bodyPr wrap="square" rtlCol="0">
            <a:spAutoFit/>
          </a:bodyPr>
          <a:lstStyle/>
          <a:p>
            <a:r>
              <a:rPr lang="en-US" dirty="0" smtClean="0"/>
              <a:t>B. </a:t>
            </a:r>
            <a:r>
              <a:rPr lang="zh-CN" altLang="en-US" dirty="0" smtClean="0"/>
              <a:t>隋煬帝修建的運河，大大改善了隋朝的交通。其中江南河，到今天還在使用呢！</a:t>
            </a:r>
            <a:endParaRPr lang="en-US" dirty="0"/>
          </a:p>
        </p:txBody>
      </p:sp>
      <p:sp>
        <p:nvSpPr>
          <p:cNvPr id="14" name="TextBox 13"/>
          <p:cNvSpPr txBox="1"/>
          <p:nvPr/>
        </p:nvSpPr>
        <p:spPr>
          <a:xfrm>
            <a:off x="6326880" y="5152310"/>
            <a:ext cx="4783239" cy="246221"/>
          </a:xfrm>
          <a:prstGeom prst="rect">
            <a:avLst/>
          </a:prstGeom>
          <a:noFill/>
        </p:spPr>
        <p:txBody>
          <a:bodyPr wrap="square" rtlCol="0">
            <a:spAutoFit/>
          </a:bodyPr>
          <a:lstStyle/>
          <a:p>
            <a:r>
              <a:rPr lang="zh-CN" altLang="en-US" sz="1000" dirty="0" smtClean="0"/>
              <a:t>圖片：百度百科：江南運河</a:t>
            </a:r>
            <a:endParaRPr lang="en-US" sz="1000" dirty="0"/>
          </a:p>
        </p:txBody>
      </p:sp>
    </p:spTree>
    <p:extLst>
      <p:ext uri="{BB962C8B-B14F-4D97-AF65-F5344CB8AC3E}">
        <p14:creationId xmlns:p14="http://schemas.microsoft.com/office/powerpoint/2010/main" val="419721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2" grpId="0" animBg="1"/>
      <p:bldP spid="11" grpId="0"/>
      <p:bldP spid="13"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63" y="2438400"/>
            <a:ext cx="5415678" cy="2507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54" y="1149696"/>
            <a:ext cx="5489988" cy="1477328"/>
          </a:xfrm>
          <a:prstGeom prst="rect">
            <a:avLst/>
          </a:prstGeom>
          <a:solidFill>
            <a:schemeClr val="accent3">
              <a:lumMod val="20000"/>
              <a:lumOff val="80000"/>
            </a:schemeClr>
          </a:solid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A. The enlistment of countless civilians in this enormous national project created massive grievances. It led to constant rebellions and Emperor Yang was assassinated by the rebels in his cruise to </a:t>
            </a:r>
            <a:r>
              <a:rPr lang="en-US" altLang="zh-CN" dirty="0" err="1">
                <a:latin typeface="Times New Roman" panose="02020603050405020304" pitchFamily="18" charset="0"/>
                <a:cs typeface="Times New Roman" panose="02020603050405020304" pitchFamily="18" charset="0"/>
              </a:rPr>
              <a:t>Jiangdu</a:t>
            </a:r>
            <a:r>
              <a:rPr lang="en-US" altLang="zh-CN" dirty="0">
                <a:latin typeface="Times New Roman" panose="02020603050405020304" pitchFamily="18" charset="0"/>
                <a:cs typeface="Times New Roman" panose="02020603050405020304" pitchFamily="18" charset="0"/>
              </a:rPr>
              <a:t> in A.D. 618. The Sui Dynasty perished henceforth.</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29992" y="2877502"/>
            <a:ext cx="1308744" cy="938719"/>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Don’t be lazy!</a:t>
            </a:r>
          </a:p>
          <a:p>
            <a:r>
              <a:rPr lang="en-US" altLang="zh-CN" sz="1100" dirty="0">
                <a:latin typeface="Times New Roman" panose="02020603050405020304" pitchFamily="18" charset="0"/>
                <a:cs typeface="Times New Roman" panose="02020603050405020304" pitchFamily="18" charset="0"/>
              </a:rPr>
              <a:t>You have to build the dragon boat after constructing the canal.</a:t>
            </a:r>
          </a:p>
        </p:txBody>
      </p:sp>
      <p:sp>
        <p:nvSpPr>
          <p:cNvPr id="6" name="TextBox 5"/>
          <p:cNvSpPr txBox="1"/>
          <p:nvPr/>
        </p:nvSpPr>
        <p:spPr>
          <a:xfrm>
            <a:off x="2258839" y="3035871"/>
            <a:ext cx="914400" cy="492443"/>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Oh my goodness!</a:t>
            </a:r>
          </a:p>
        </p:txBody>
      </p:sp>
      <p:sp>
        <p:nvSpPr>
          <p:cNvPr id="7" name="TextBox 6"/>
          <p:cNvSpPr txBox="1"/>
          <p:nvPr/>
        </p:nvSpPr>
        <p:spPr>
          <a:xfrm>
            <a:off x="3173239" y="4048610"/>
            <a:ext cx="1209997"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They are such huge projects! Are you kidding me?</a:t>
            </a:r>
          </a:p>
        </p:txBody>
      </p:sp>
      <p:sp>
        <p:nvSpPr>
          <p:cNvPr id="8" name="TextBox 7"/>
          <p:cNvSpPr txBox="1"/>
          <p:nvPr/>
        </p:nvSpPr>
        <p:spPr>
          <a:xfrm>
            <a:off x="4383236" y="4009619"/>
            <a:ext cx="1338046"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We are too old for this hardship!</a:t>
            </a:r>
          </a:p>
          <a:p>
            <a:r>
              <a:rPr lang="en-US" sz="1200" dirty="0">
                <a:latin typeface="Times New Roman" panose="02020603050405020304" pitchFamily="18" charset="0"/>
                <a:cs typeface="Times New Roman" panose="02020603050405020304" pitchFamily="18" charset="0"/>
              </a:rPr>
              <a:t>When can we return home?</a:t>
            </a:r>
          </a:p>
        </p:txBody>
      </p:sp>
      <p:sp>
        <p:nvSpPr>
          <p:cNvPr id="9" name="TextBox 8"/>
          <p:cNvSpPr txBox="1"/>
          <p:nvPr/>
        </p:nvSpPr>
        <p:spPr>
          <a:xfrm>
            <a:off x="131598" y="5791200"/>
            <a:ext cx="11889025" cy="923330"/>
          </a:xfrm>
          <a:prstGeom prst="rect">
            <a:avLst/>
          </a:prstGeom>
          <a:noFill/>
        </p:spPr>
        <p:txBody>
          <a:bodyPr wrap="square" rtlCol="0">
            <a:spAutoFit/>
          </a:bodyPr>
          <a:lstStyle/>
          <a:p>
            <a:pPr algn="just"/>
            <a:r>
              <a:rPr lang="en-US" altLang="zh-CN" dirty="0">
                <a:solidFill>
                  <a:srgbClr val="FF0000"/>
                </a:solidFill>
                <a:latin typeface="Times New Roman" panose="02020603050405020304" pitchFamily="18" charset="0"/>
                <a:cs typeface="Times New Roman" panose="02020603050405020304" pitchFamily="18" charset="0"/>
              </a:rPr>
              <a:t>(This question has no model answer. A sample could be like this: Despite the contributions of the two emperors of the Sui Dynasty in transportation, they overestimated their civilians’ abilities in withstanding the corvee and overexploited them. Therefore, this accelerated the fall of the Sui Dynasty.)</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2232" y="5152310"/>
            <a:ext cx="5296066"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Background image</a:t>
            </a:r>
            <a:r>
              <a:rPr lang="zh-CN" altLang="en-US" sz="1000" dirty="0"/>
              <a:t>：</a:t>
            </a:r>
            <a:r>
              <a:rPr lang="en-US" altLang="zh-CN" sz="1000" dirty="0"/>
              <a:t>《</a:t>
            </a:r>
            <a:r>
              <a:rPr lang="zh-CN" altLang="en-US" sz="1000" dirty="0"/>
              <a:t>中國歷史</a:t>
            </a:r>
            <a:r>
              <a:rPr lang="en-US" altLang="zh-CN" sz="1000" dirty="0"/>
              <a:t>1000</a:t>
            </a:r>
            <a:r>
              <a:rPr lang="zh-CN" altLang="en-US" sz="1000" dirty="0"/>
              <a:t>年</a:t>
            </a:r>
            <a:r>
              <a:rPr lang="en-US" altLang="zh-CN" sz="1000" dirty="0"/>
              <a:t>》</a:t>
            </a:r>
            <a:r>
              <a:rPr lang="zh-CN" altLang="en-US" sz="1000" dirty="0"/>
              <a:t>，台北：漢湘文化事業股份有限公司，</a:t>
            </a:r>
            <a:r>
              <a:rPr lang="en-US" altLang="zh-CN" sz="1000" dirty="0"/>
              <a:t>2004</a:t>
            </a:r>
            <a:r>
              <a:rPr lang="zh-CN" altLang="en-US" sz="1000" dirty="0"/>
              <a:t>年。</a:t>
            </a:r>
            <a:endParaRPr lang="en-US" sz="1000" dirty="0"/>
          </a:p>
        </p:txBody>
      </p:sp>
      <p:sp>
        <p:nvSpPr>
          <p:cNvPr id="11" name="TextBox 10"/>
          <p:cNvSpPr txBox="1"/>
          <p:nvPr/>
        </p:nvSpPr>
        <p:spPr>
          <a:xfrm>
            <a:off x="5226037" y="27624"/>
            <a:ext cx="6515265"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Class Discussion: With reference to sources A and B, do you think Emperor Yang of the Sui Dynasty should build the canals?</a:t>
            </a:r>
            <a:endParaRPr lang="en-US" altLang="zh-CN"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6880" y="1896022"/>
            <a:ext cx="4876800" cy="32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326880" y="1159670"/>
            <a:ext cx="4953000" cy="923330"/>
          </a:xfrm>
          <a:prstGeom prst="rect">
            <a:avLst/>
          </a:prstGeom>
          <a:solidFill>
            <a:schemeClr val="accent3">
              <a:lumMod val="20000"/>
              <a:lumOff val="80000"/>
            </a:schemeClr>
          </a:solidFill>
        </p:spPr>
        <p:txBody>
          <a:bodyPr wrap="square" rtlCol="0">
            <a:spAutoFit/>
          </a:bodyPr>
          <a:lstStyle/>
          <a:p>
            <a:r>
              <a:rPr lang="en-US" dirty="0">
                <a:latin typeface="Times New Roman" panose="02020603050405020304" pitchFamily="18" charset="0"/>
                <a:cs typeface="Times New Roman" panose="02020603050405020304" pitchFamily="18" charset="0"/>
              </a:rPr>
              <a:t>B. </a:t>
            </a:r>
            <a:r>
              <a:rPr lang="en-US" altLang="zh-CN" dirty="0">
                <a:latin typeface="Times New Roman" panose="02020603050405020304" pitchFamily="18" charset="0"/>
                <a:cs typeface="Times New Roman" panose="02020603050405020304" pitchFamily="18" charset="0"/>
              </a:rPr>
              <a:t>The canals constructed by Emperor Yang drastically improved the transportation of the Sui Dynasty. The Jiangnan Canal is still in use today!</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326880" y="5152310"/>
            <a:ext cx="4783239"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Image</a:t>
            </a:r>
            <a:r>
              <a:rPr lang="zh-CN" altLang="en-US" sz="1000" dirty="0">
                <a:latin typeface="Times New Roman" panose="02020603050405020304" pitchFamily="18" charset="0"/>
                <a:cs typeface="Times New Roman" panose="02020603050405020304" pitchFamily="18" charset="0"/>
              </a:rPr>
              <a:t>：</a:t>
            </a:r>
            <a:r>
              <a:rPr lang="zh-CN" altLang="en-US" sz="1000" dirty="0"/>
              <a:t>百度百科：江南運河</a:t>
            </a:r>
            <a:endParaRPr lang="en-US" sz="1000" dirty="0"/>
          </a:p>
        </p:txBody>
      </p:sp>
      <p:sp>
        <p:nvSpPr>
          <p:cNvPr id="15" name="TextBox 1">
            <a:extLst>
              <a:ext uri="{FF2B5EF4-FFF2-40B4-BE49-F238E27FC236}">
                <a16:creationId xmlns:a16="http://schemas.microsoft.com/office/drawing/2014/main" id="{B8B05894-D1FD-3D41-968F-E5B15C572C48}"/>
              </a:ext>
            </a:extLst>
          </p:cNvPr>
          <p:cNvSpPr txBox="1"/>
          <p:nvPr/>
        </p:nvSpPr>
        <p:spPr>
          <a:xfrm>
            <a:off x="0" y="2185"/>
            <a:ext cx="5166519" cy="461665"/>
          </a:xfrm>
          <a:prstGeom prst="rect">
            <a:avLst/>
          </a:prstGeom>
          <a:solidFill>
            <a:schemeClr val="accent2">
              <a:lumMod val="40000"/>
              <a:lumOff val="60000"/>
            </a:schemeClr>
          </a:solidFill>
        </p:spPr>
        <p:txBody>
          <a:bodyPr wrap="squar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The Decision to Construct the Canals</a:t>
            </a:r>
            <a:endParaRPr 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5303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3" grpId="0" animBg="1"/>
      <p:bldP spid="14" grpId="0"/>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319" y="518403"/>
            <a:ext cx="10744200" cy="1815882"/>
          </a:xfrm>
          <a:prstGeom prst="rect">
            <a:avLst/>
          </a:prstGeom>
          <a:noFill/>
        </p:spPr>
        <p:txBody>
          <a:bodyPr wrap="square" rtlCol="0">
            <a:spAutoFit/>
          </a:bodyPr>
          <a:lstStyle/>
          <a:p>
            <a:r>
              <a:rPr lang="zh-CN" altLang="en-US" sz="2800" dirty="0" smtClean="0"/>
              <a:t>功課：</a:t>
            </a:r>
            <a:endParaRPr lang="en-US" altLang="zh-CN" sz="2800" dirty="0" smtClean="0"/>
          </a:p>
          <a:p>
            <a:endParaRPr lang="en-US" altLang="zh-CN" sz="2800" dirty="0"/>
          </a:p>
          <a:p>
            <a:r>
              <a:rPr lang="zh-CN" altLang="en-US" sz="2800" dirty="0" smtClean="0"/>
              <a:t>請同學找出一個所屬國家值得自豪的水利工程（任何歷史時期），</a:t>
            </a:r>
            <a:endParaRPr lang="en-US" altLang="zh-CN" sz="2800" dirty="0" smtClean="0"/>
          </a:p>
          <a:p>
            <a:r>
              <a:rPr lang="zh-CN" altLang="en-US" sz="2800" dirty="0" smtClean="0"/>
              <a:t>並在課堂上報告和分享。</a:t>
            </a:r>
            <a:endParaRPr lang="en-US" sz="2800" dirty="0"/>
          </a:p>
        </p:txBody>
      </p:sp>
    </p:spTree>
    <p:extLst>
      <p:ext uri="{BB962C8B-B14F-4D97-AF65-F5344CB8AC3E}">
        <p14:creationId xmlns:p14="http://schemas.microsoft.com/office/powerpoint/2010/main" val="13579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319" y="518403"/>
            <a:ext cx="10744200" cy="1815882"/>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Homework:</a:t>
            </a: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Please search for one hydraulic engineering project from your country (in any period) that makes you proud and share it in the lesson.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34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pPr eaLnBrk="1" hangingPunct="1"/>
            <a:r>
              <a:rPr lang="zh-TW" altLang="en-US" sz="3600" dirty="0" smtClean="0">
                <a:solidFill>
                  <a:srgbClr val="000000"/>
                </a:solidFill>
                <a:latin typeface="標楷體" panose="03000509000000000000" pitchFamily="65" charset="-120"/>
                <a:ea typeface="標楷體" panose="03000509000000000000" pitchFamily="65" charset="-120"/>
              </a:rPr>
              <a:t>本節概要</a:t>
            </a:r>
            <a:endParaRPr lang="zh-HK" altLang="en-US" sz="3600" dirty="0" smtClean="0"/>
          </a:p>
        </p:txBody>
      </p:sp>
      <p:graphicFrame>
        <p:nvGraphicFramePr>
          <p:cNvPr id="2" name="表格 1"/>
          <p:cNvGraphicFramePr>
            <a:graphicFrameLocks noGrp="1"/>
          </p:cNvGraphicFramePr>
          <p:nvPr>
            <p:extLst>
              <p:ext uri="{D42A27DB-BD31-4B8C-83A1-F6EECF244321}">
                <p14:modId xmlns:p14="http://schemas.microsoft.com/office/powerpoint/2010/main" val="2366286170"/>
              </p:ext>
            </p:extLst>
          </p:nvPr>
        </p:nvGraphicFramePr>
        <p:xfrm>
          <a:off x="608092" y="1678373"/>
          <a:ext cx="10945654" cy="3350827"/>
        </p:xfrm>
        <a:graphic>
          <a:graphicData uri="http://schemas.openxmlformats.org/drawingml/2006/table">
            <a:tbl>
              <a:tblPr firstRow="1" bandRow="1">
                <a:tableStyleId>{5940675A-B579-460E-94D1-54222C63F5DA}</a:tableStyleId>
              </a:tblPr>
              <a:tblGrid>
                <a:gridCol w="10945654">
                  <a:extLst>
                    <a:ext uri="{9D8B030D-6E8A-4147-A177-3AD203B41FA5}">
                      <a16:colId xmlns:a16="http://schemas.microsoft.com/office/drawing/2014/main" val="1439262749"/>
                    </a:ext>
                  </a:extLst>
                </a:gridCol>
              </a:tblGrid>
              <a:tr h="991587">
                <a:tc>
                  <a:txBody>
                    <a:bodyPr/>
                    <a:lstStyle/>
                    <a:p>
                      <a:pPr marL="342900" indent="-342900">
                        <a:buFont typeface="+mj-lt"/>
                        <a:buAutoNum type="arabicPeriod"/>
                      </a:pPr>
                      <a:r>
                        <a:rPr lang="zh-TW" altLang="zh-HK" sz="3200" kern="100" dirty="0" smtClean="0">
                          <a:effectLst/>
                          <a:ea typeface="標楷體" panose="03000509000000000000" pitchFamily="65" charset="-120"/>
                          <a:cs typeface="Times New Roman" panose="02020603050405020304" pitchFamily="18" charset="0"/>
                        </a:rPr>
                        <a:t>在隋朝，為了把江南所生產的糧食，源源不絕地運送到首都大興，以及北方的軍事邊鎮，建築了五條運河</a:t>
                      </a:r>
                      <a:r>
                        <a:rPr lang="zh-HK" altLang="zh-HK" sz="3200" kern="100" dirty="0" smtClean="0">
                          <a:effectLst/>
                          <a:ea typeface="標楷體" panose="03000509000000000000" pitchFamily="65" charset="-120"/>
                          <a:cs typeface="Times New Roman" panose="02020603050405020304" pitchFamily="18" charset="0"/>
                        </a:rPr>
                        <a:t>。</a:t>
                      </a:r>
                      <a:endParaRPr lang="zh-HK" altLang="en-US" sz="3200" dirty="0"/>
                    </a:p>
                  </a:txBody>
                  <a:tcPr/>
                </a:tc>
                <a:extLst>
                  <a:ext uri="{0D108BD9-81ED-4DB2-BD59-A6C34878D82A}">
                    <a16:rowId xmlns:a16="http://schemas.microsoft.com/office/drawing/2014/main" val="1972909124"/>
                  </a:ext>
                </a:extLst>
              </a:tr>
              <a:tr h="991587">
                <a:tc>
                  <a:txBody>
                    <a:bodyPr/>
                    <a:lstStyle/>
                    <a:p>
                      <a:pPr marL="342900" indent="-342900">
                        <a:buFont typeface="+mj-lt"/>
                        <a:buAutoNum type="arabicPeriod" startAt="2"/>
                      </a:pPr>
                      <a:r>
                        <a:rPr lang="zh-HK" altLang="zh-HK" sz="3200" kern="100" dirty="0" smtClean="0">
                          <a:effectLst/>
                          <a:ea typeface="標楷體" panose="03000509000000000000" pitchFamily="65" charset="-120"/>
                          <a:cs typeface="Times New Roman" panose="02020603050405020304" pitchFamily="18" charset="0"/>
                        </a:rPr>
                        <a:t>隋朝的運河，貫穿了黃河、淮河和長江，而洛陽成為這新交通網絡的中心城市。</a:t>
                      </a:r>
                      <a:endParaRPr lang="zh-HK" altLang="en-US" sz="3200" dirty="0"/>
                    </a:p>
                  </a:txBody>
                  <a:tcPr/>
                </a:tc>
                <a:extLst>
                  <a:ext uri="{0D108BD9-81ED-4DB2-BD59-A6C34878D82A}">
                    <a16:rowId xmlns:a16="http://schemas.microsoft.com/office/drawing/2014/main" val="241690300"/>
                  </a:ext>
                </a:extLst>
              </a:tr>
              <a:tr h="1217227">
                <a:tc>
                  <a:txBody>
                    <a:bodyPr/>
                    <a:lstStyle/>
                    <a:p>
                      <a:pPr marL="342900" indent="-342900">
                        <a:buFont typeface="+mj-lt"/>
                        <a:buAutoNum type="arabicPeriod" startAt="3"/>
                      </a:pPr>
                      <a:r>
                        <a:rPr lang="zh-HK" altLang="zh-HK" sz="3200" kern="100" dirty="0" smtClean="0">
                          <a:effectLst/>
                          <a:ea typeface="標楷體" panose="03000509000000000000" pitchFamily="65" charset="-120"/>
                          <a:cs typeface="Times New Roman" panose="02020603050405020304" pitchFamily="18" charset="0"/>
                        </a:rPr>
                        <a:t>運河對隋帝國的穩定和統一起了非常重要的作用，同時也推動了東西和南北經濟的發展。</a:t>
                      </a:r>
                      <a:endParaRPr lang="zh-HK" altLang="en-US" sz="3200" dirty="0"/>
                    </a:p>
                  </a:txBody>
                  <a:tcPr/>
                </a:tc>
                <a:extLst>
                  <a:ext uri="{0D108BD9-81ED-4DB2-BD59-A6C34878D82A}">
                    <a16:rowId xmlns:a16="http://schemas.microsoft.com/office/drawing/2014/main" val="4110888587"/>
                  </a:ext>
                </a:extLst>
              </a:tr>
            </a:tbl>
          </a:graphicData>
        </a:graphic>
      </p:graphicFrame>
    </p:spTree>
    <p:extLst>
      <p:ext uri="{BB962C8B-B14F-4D97-AF65-F5344CB8AC3E}">
        <p14:creationId xmlns:p14="http://schemas.microsoft.com/office/powerpoint/2010/main" val="263714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文字方塊 2"/>
          <p:cNvSpPr txBox="1">
            <a:spLocks noChangeArrowheads="1"/>
          </p:cNvSpPr>
          <p:nvPr/>
        </p:nvSpPr>
        <p:spPr bwMode="auto">
          <a:xfrm>
            <a:off x="2236788" y="304800"/>
            <a:ext cx="7924800"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zh-TW" altLang="en-US" sz="1800" dirty="0" smtClean="0">
                <a:latin typeface="標楷體" panose="03000509000000000000" pitchFamily="65" charset="-120"/>
                <a:ea typeface="標楷體" panose="03000509000000000000" pitchFamily="65" charset="-120"/>
              </a:rPr>
              <a:t>本課題提供另外一個利用 </a:t>
            </a:r>
            <a:r>
              <a:rPr lang="en-US" altLang="zh-TW" sz="1800" dirty="0" err="1" smtClean="0">
                <a:latin typeface="標楷體" panose="03000509000000000000" pitchFamily="65" charset="-120"/>
                <a:ea typeface="標楷體" panose="03000509000000000000" pitchFamily="65" charset="-120"/>
                <a:cs typeface="Times New Roman" panose="02020603050405020304" pitchFamily="18" charset="0"/>
              </a:rPr>
              <a:t>sutori</a:t>
            </a:r>
            <a:r>
              <a:rPr lang="en-US" altLang="zh-TW" sz="1800" dirty="0" smtClean="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製作的網上互動版，可供學生在家自習 </a:t>
            </a:r>
            <a:r>
              <a:rPr lang="en-US" altLang="zh-TW" sz="1800" dirty="0" smtClean="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溫習之用：</a:t>
            </a:r>
            <a:endParaRPr lang="en-US" altLang="zh-TW" sz="1800" dirty="0" smtClean="0">
              <a:latin typeface="標楷體" panose="03000509000000000000" pitchFamily="65" charset="-120"/>
              <a:ea typeface="標楷體" panose="03000509000000000000" pitchFamily="65" charset="-120"/>
            </a:endParaRPr>
          </a:p>
          <a:p>
            <a:pPr>
              <a:spcBef>
                <a:spcPct val="0"/>
              </a:spcBef>
              <a:buFontTx/>
              <a:buNone/>
              <a:defRPr/>
            </a:pPr>
            <a:r>
              <a:rPr lang="en-US" altLang="zh-HK" sz="1800" dirty="0" smtClean="0">
                <a:latin typeface="Times New Roman" panose="02020603050405020304" pitchFamily="18" charset="0"/>
              </a:rPr>
              <a:t>Another online interactive version of this topic produced by </a:t>
            </a:r>
            <a:r>
              <a:rPr lang="en-US" altLang="zh-HK" sz="1800" dirty="0" err="1" smtClean="0">
                <a:latin typeface="Times New Roman" panose="02020603050405020304" pitchFamily="18" charset="0"/>
              </a:rPr>
              <a:t>sutori</a:t>
            </a:r>
            <a:r>
              <a:rPr lang="en-US" altLang="zh-HK" sz="1800" dirty="0" smtClean="0">
                <a:latin typeface="Times New Roman" panose="02020603050405020304" pitchFamily="18" charset="0"/>
              </a:rPr>
              <a:t> is offered to students’ for their self-learning or revision:</a:t>
            </a:r>
          </a:p>
          <a:p>
            <a:pPr>
              <a:spcBef>
                <a:spcPct val="0"/>
              </a:spcBef>
              <a:buFontTx/>
              <a:buNone/>
              <a:defRPr/>
            </a:pPr>
            <a:endParaRPr lang="en-US" altLang="zh-HK" sz="1800" dirty="0" smtClean="0"/>
          </a:p>
          <a:p>
            <a:pPr>
              <a:spcAft>
                <a:spcPts val="0"/>
              </a:spcAft>
              <a:buNone/>
            </a:pPr>
            <a:r>
              <a:rPr lang="zh-HK" altLang="zh-HK" sz="1800" kern="100" dirty="0">
                <a:ea typeface="標楷體" panose="03000509000000000000" pitchFamily="65" charset="-120"/>
                <a:cs typeface="Times New Roman" panose="02020603050405020304" pitchFamily="18" charset="0"/>
              </a:rPr>
              <a:t>隋代</a:t>
            </a:r>
            <a:r>
              <a:rPr lang="zh-HK" altLang="zh-HK" sz="1800" kern="100" dirty="0" smtClean="0">
                <a:ea typeface="標楷體" panose="03000509000000000000" pitchFamily="65" charset="-120"/>
                <a:cs typeface="Times New Roman" panose="02020603050405020304" pitchFamily="18" charset="0"/>
              </a:rPr>
              <a:t>大運河</a:t>
            </a:r>
            <a:r>
              <a:rPr lang="zh-TW" altLang="en-US" sz="1800" kern="100" dirty="0" smtClean="0">
                <a:ea typeface="標楷體" panose="03000509000000000000" pitchFamily="65" charset="-120"/>
                <a:cs typeface="Times New Roman" panose="02020603050405020304" pitchFamily="18" charset="0"/>
              </a:rPr>
              <a:t>：</a:t>
            </a:r>
            <a:endParaRPr lang="zh-TW" altLang="zh-HK" sz="1600" kern="100" dirty="0">
              <a:cs typeface="Times New Roman" panose="02020603050405020304" pitchFamily="18" charset="0"/>
            </a:endParaRPr>
          </a:p>
          <a:p>
            <a:pPr>
              <a:spcAft>
                <a:spcPts val="0"/>
              </a:spcAft>
              <a:buNone/>
            </a:pPr>
            <a:r>
              <a:rPr lang="en-US" altLang="zh-HK" sz="1800" kern="100" dirty="0" smtClean="0">
                <a:latin typeface="Times New Roman" panose="02020603050405020304" pitchFamily="18" charset="0"/>
                <a:ea typeface="標楷體" panose="03000509000000000000" pitchFamily="65" charset="-120"/>
                <a:cs typeface="Times New Roman" panose="02020603050405020304" pitchFamily="18" charset="0"/>
              </a:rPr>
              <a:t>The </a:t>
            </a:r>
            <a:r>
              <a:rPr lang="en-US" altLang="zh-HK" sz="1800" kern="100" dirty="0">
                <a:latin typeface="Times New Roman" panose="02020603050405020304" pitchFamily="18" charset="0"/>
                <a:ea typeface="標楷體" panose="03000509000000000000" pitchFamily="65" charset="-120"/>
                <a:cs typeface="Times New Roman" panose="02020603050405020304" pitchFamily="18" charset="0"/>
              </a:rPr>
              <a:t>Grand Canal in the Sui </a:t>
            </a:r>
            <a:r>
              <a:rPr lang="en-US" altLang="zh-HK" sz="1800" kern="100" dirty="0" smtClean="0">
                <a:latin typeface="Times New Roman" panose="02020603050405020304" pitchFamily="18" charset="0"/>
                <a:ea typeface="標楷體" panose="03000509000000000000" pitchFamily="65" charset="-120"/>
                <a:cs typeface="Times New Roman" panose="02020603050405020304" pitchFamily="18" charset="0"/>
              </a:rPr>
              <a:t>Dynasty</a:t>
            </a:r>
            <a:r>
              <a:rPr lang="en-US" altLang="zh-TW" sz="18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1600" kern="100" dirty="0">
              <a:cs typeface="Times New Roman" panose="02020603050405020304" pitchFamily="18" charset="0"/>
            </a:endParaRPr>
          </a:p>
          <a:p>
            <a:pPr>
              <a:buNone/>
            </a:pPr>
            <a:r>
              <a:rPr lang="en-US" altLang="zh-HK" sz="1800" kern="100" dirty="0">
                <a:solidFill>
                  <a:srgbClr val="0563C1"/>
                </a:solidFill>
                <a:latin typeface="Times New Roman" panose="02020603050405020304" pitchFamily="18" charset="0"/>
                <a:ea typeface="標楷體" panose="03000509000000000000" pitchFamily="65" charset="-120"/>
                <a:hlinkClick r:id="rId2"/>
              </a:rPr>
              <a:t>https://www.sutori.com/en/story/sui-dai-da-yun-he-the-grand-canal-in-the-sui-dynasty--awo2dobFs5hTxRinho3BuKhv</a:t>
            </a:r>
            <a:endParaRPr lang="en-US" altLang="zh-TW" sz="1800" dirty="0" smtClean="0">
              <a:latin typeface="標楷體" panose="03000509000000000000" pitchFamily="65" charset="-120"/>
              <a:ea typeface="標楷體" panose="03000509000000000000" pitchFamily="65" charset="-120"/>
            </a:endParaRPr>
          </a:p>
          <a:p>
            <a:pPr>
              <a:spcBef>
                <a:spcPct val="0"/>
              </a:spcBef>
              <a:buFontTx/>
              <a:buNone/>
              <a:defRPr/>
            </a:pPr>
            <a:endParaRPr lang="en-US" altLang="zh-TW" sz="1800" dirty="0" smtClean="0">
              <a:latin typeface="標楷體" panose="03000509000000000000" pitchFamily="65" charset="-120"/>
              <a:ea typeface="標楷體" panose="03000509000000000000" pitchFamily="65" charset="-120"/>
            </a:endParaRPr>
          </a:p>
          <a:p>
            <a:pPr>
              <a:spcBef>
                <a:spcPct val="0"/>
              </a:spcBef>
              <a:buFontTx/>
              <a:buNone/>
              <a:defRPr/>
            </a:pPr>
            <a:r>
              <a:rPr lang="zh-TW" altLang="en-US" sz="1800" dirty="0" smtClean="0">
                <a:latin typeface="標楷體" panose="03000509000000000000" pitchFamily="65" charset="-120"/>
                <a:ea typeface="標楷體" panose="03000509000000000000" pitchFamily="65" charset="-120"/>
              </a:rPr>
              <a:t>二</a:t>
            </a:r>
            <a:r>
              <a:rPr lang="zh-TW" altLang="en-US" sz="1800" dirty="0" smtClean="0">
                <a:latin typeface="標楷體" panose="03000509000000000000" pitchFamily="65" charset="-120"/>
                <a:ea typeface="標楷體" panose="03000509000000000000" pitchFamily="65" charset="-120"/>
              </a:rPr>
              <a:t>維碼：</a:t>
            </a:r>
            <a:endParaRPr lang="en-US" altLang="zh-TW" sz="1800" dirty="0" smtClean="0">
              <a:latin typeface="標楷體" panose="03000509000000000000" pitchFamily="65" charset="-120"/>
              <a:ea typeface="標楷體" panose="03000509000000000000" pitchFamily="65" charset="-120"/>
            </a:endParaRPr>
          </a:p>
          <a:p>
            <a:pPr>
              <a:spcBef>
                <a:spcPct val="0"/>
              </a:spcBef>
              <a:buFontTx/>
              <a:buNone/>
              <a:defRPr/>
            </a:pPr>
            <a:r>
              <a:rPr lang="en-US" altLang="zh-TW" sz="1800" dirty="0" smtClean="0">
                <a:latin typeface="Times New Roman" panose="02020603050405020304" pitchFamily="18" charset="0"/>
              </a:rPr>
              <a:t>QR code</a:t>
            </a:r>
            <a:r>
              <a:rPr lang="zh-HK" altLang="en-US" sz="1800" dirty="0" smtClean="0">
                <a:solidFill>
                  <a:srgbClr val="000000"/>
                </a:solidFill>
                <a:latin typeface="Times New Roman" panose="02020603050405020304" pitchFamily="18" charset="0"/>
              </a:rPr>
              <a:t> ：</a:t>
            </a:r>
            <a:endParaRPr lang="en-US" altLang="zh-HK" sz="1800" dirty="0" smtClean="0">
              <a:solidFill>
                <a:srgbClr val="000000"/>
              </a:solidFill>
              <a:latin typeface="Times New Roman" panose="02020603050405020304" pitchFamily="18" charset="0"/>
            </a:endParaRPr>
          </a:p>
          <a:p>
            <a:pPr>
              <a:spcBef>
                <a:spcPct val="0"/>
              </a:spcBef>
              <a:buFontTx/>
              <a:buNone/>
              <a:defRPr/>
            </a:pPr>
            <a:endParaRPr lang="zh-HK" altLang="en-US" sz="1800" dirty="0" smtClean="0">
              <a:latin typeface="Times New Roman" panose="02020603050405020304" pitchFamily="18" charset="0"/>
            </a:endParaRPr>
          </a:p>
        </p:txBody>
      </p:sp>
      <p:sp>
        <p:nvSpPr>
          <p:cNvPr id="53251" name="文字方塊 1"/>
          <p:cNvSpPr txBox="1">
            <a:spLocks noChangeArrowheads="1"/>
          </p:cNvSpPr>
          <p:nvPr/>
        </p:nvSpPr>
        <p:spPr bwMode="auto">
          <a:xfrm>
            <a:off x="2281238" y="5400675"/>
            <a:ext cx="806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kumimoji="1" lang="zh-TW" altLang="en-US" sz="1800">
                <a:latin typeface="標楷體" panose="03000509000000000000" pitchFamily="65" charset="-120"/>
                <a:ea typeface="標楷體" panose="03000509000000000000" pitchFamily="65" charset="-120"/>
              </a:rPr>
              <a:t>發佈日期</a:t>
            </a:r>
            <a:r>
              <a:rPr kumimoji="1" lang="zh-TW" altLang="en-US" sz="1800">
                <a:latin typeface="Arial" panose="020B0604020202020204" pitchFamily="34" charset="0"/>
              </a:rPr>
              <a:t>：</a:t>
            </a:r>
            <a:endParaRPr kumimoji="1" lang="en-US" altLang="zh-TW" sz="1800">
              <a:latin typeface="Arial" panose="020B0604020202020204" pitchFamily="34" charset="0"/>
            </a:endParaRPr>
          </a:p>
          <a:p>
            <a:pPr>
              <a:spcBef>
                <a:spcPct val="0"/>
              </a:spcBef>
              <a:buFontTx/>
              <a:buNone/>
            </a:pPr>
            <a:r>
              <a:rPr kumimoji="1" lang="en-US" altLang="zh-HK" sz="1800">
                <a:latin typeface="Times New Roman" panose="02020603050405020304" pitchFamily="18" charset="0"/>
                <a:cs typeface="Times New Roman" panose="02020603050405020304" pitchFamily="18" charset="0"/>
              </a:rPr>
              <a:t>Date of issue</a:t>
            </a:r>
            <a:r>
              <a:rPr kumimoji="1" lang="en-US" altLang="zh-HK" sz="1800">
                <a:latin typeface="Arial" panose="020B0604020202020204" pitchFamily="34" charset="0"/>
              </a:rPr>
              <a:t>:</a:t>
            </a:r>
          </a:p>
          <a:p>
            <a:pPr>
              <a:spcBef>
                <a:spcPct val="0"/>
              </a:spcBef>
              <a:buFontTx/>
              <a:buNone/>
            </a:pPr>
            <a:r>
              <a:rPr kumimoji="1" lang="en-US" altLang="zh-TW" sz="1800">
                <a:latin typeface="Times New Roman" panose="02020603050405020304" pitchFamily="18" charset="0"/>
              </a:rPr>
              <a:t>18/1/2022</a:t>
            </a:r>
            <a:endParaRPr kumimoji="1" lang="zh-HK" altLang="en-US" sz="1800">
              <a:latin typeface="Times New Roman" panose="02020603050405020304" pitchFamily="18" charset="0"/>
            </a:endParaRPr>
          </a:p>
        </p:txBody>
      </p:sp>
      <p:pic>
        <p:nvPicPr>
          <p:cNvPr id="2" name="Picture 2" descr="http://s05.calm9.com/qrcode/2022-01/WU0ZL1Q2SQ.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3810000"/>
            <a:ext cx="151447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045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608013" y="76200"/>
            <a:ext cx="10945812" cy="1143000"/>
          </a:xfrm>
        </p:spPr>
        <p:txBody>
          <a:bodyPr/>
          <a:lstStyle/>
          <a:p>
            <a:pPr eaLnBrk="1" hangingPunct="1"/>
            <a:r>
              <a:rPr lang="en-US" altLang="zh-TW" sz="3600" dirty="0" smtClean="0">
                <a:latin typeface="Times New Roman" panose="02020603050405020304" pitchFamily="18" charset="0"/>
                <a:cs typeface="Times New Roman" panose="02020603050405020304" pitchFamily="18" charset="0"/>
              </a:rPr>
              <a:t>Key Points of the Chapter</a:t>
            </a:r>
            <a:endParaRPr lang="zh-HK" altLang="en-US" sz="3600" dirty="0" smtClean="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370553534"/>
              </p:ext>
            </p:extLst>
          </p:nvPr>
        </p:nvGraphicFramePr>
        <p:xfrm>
          <a:off x="608092" y="1295401"/>
          <a:ext cx="10945654" cy="4663440"/>
        </p:xfrm>
        <a:graphic>
          <a:graphicData uri="http://schemas.openxmlformats.org/drawingml/2006/table">
            <a:tbl>
              <a:tblPr firstRow="1" bandRow="1">
                <a:tableStyleId>{5940675A-B579-460E-94D1-54222C63F5DA}</a:tableStyleId>
              </a:tblPr>
              <a:tblGrid>
                <a:gridCol w="10945654">
                  <a:extLst>
                    <a:ext uri="{9D8B030D-6E8A-4147-A177-3AD203B41FA5}">
                      <a16:colId xmlns:a16="http://schemas.microsoft.com/office/drawing/2014/main" val="1439262749"/>
                    </a:ext>
                  </a:extLst>
                </a:gridCol>
              </a:tblGrid>
              <a:tr h="966985">
                <a:tc>
                  <a:txBody>
                    <a:bodyPr/>
                    <a:lstStyle/>
                    <a:p>
                      <a:pPr marL="342900" indent="-342900">
                        <a:buFont typeface="+mj-lt"/>
                        <a:buAutoNum type="arabicPeriod"/>
                      </a:pPr>
                      <a:r>
                        <a:rPr lang="en-US" altLang="zh-HK" sz="3200" kern="100" dirty="0" smtClean="0">
                          <a:effectLst/>
                          <a:latin typeface="Times New Roman" panose="02020603050405020304" pitchFamily="18" charset="0"/>
                          <a:ea typeface="標楷體" panose="03000509000000000000" pitchFamily="65" charset="-120"/>
                        </a:rPr>
                        <a:t>To ensure that there were sufficient crops transported from Jiangnan to the capital </a:t>
                      </a:r>
                      <a:r>
                        <a:rPr lang="en-US" altLang="zh-HK" sz="3200" kern="100" dirty="0" err="1" smtClean="0">
                          <a:effectLst/>
                          <a:latin typeface="Times New Roman" panose="02020603050405020304" pitchFamily="18" charset="0"/>
                          <a:ea typeface="標楷體" panose="03000509000000000000" pitchFamily="65" charset="-120"/>
                        </a:rPr>
                        <a:t>Da’xing</a:t>
                      </a:r>
                      <a:r>
                        <a:rPr lang="en-US" altLang="zh-HK" sz="3200" kern="100" dirty="0" smtClean="0">
                          <a:effectLst/>
                          <a:latin typeface="Times New Roman" panose="02020603050405020304" pitchFamily="18" charset="0"/>
                          <a:ea typeface="標楷體" panose="03000509000000000000" pitchFamily="65" charset="-120"/>
                        </a:rPr>
                        <a:t> and the northern frontier garrisons, five canals were constructed in the Sui Dynasty.</a:t>
                      </a:r>
                      <a:endParaRPr lang="zh-HK" altLang="en-US" sz="3200" dirty="0"/>
                    </a:p>
                  </a:txBody>
                  <a:tcPr/>
                </a:tc>
                <a:extLst>
                  <a:ext uri="{0D108BD9-81ED-4DB2-BD59-A6C34878D82A}">
                    <a16:rowId xmlns:a16="http://schemas.microsoft.com/office/drawing/2014/main" val="1972909124"/>
                  </a:ext>
                </a:extLst>
              </a:tr>
              <a:tr h="1409035">
                <a:tc>
                  <a:txBody>
                    <a:bodyPr/>
                    <a:lstStyle/>
                    <a:p>
                      <a:pPr marL="342900" indent="-342900">
                        <a:buFont typeface="+mj-lt"/>
                        <a:buAutoNum type="arabicPeriod" startAt="2"/>
                      </a:pPr>
                      <a:r>
                        <a:rPr lang="en-US" altLang="zh-HK" sz="3200" kern="100" dirty="0" smtClean="0">
                          <a:effectLst/>
                          <a:latin typeface="Times New Roman" panose="02020603050405020304" pitchFamily="18" charset="0"/>
                          <a:ea typeface="標楷體" panose="03000509000000000000" pitchFamily="65" charset="-120"/>
                        </a:rPr>
                        <a:t>The canals of the Sui Dynasty linked the Yellow River, the </a:t>
                      </a:r>
                      <a:r>
                        <a:rPr lang="en-US" altLang="zh-HK" sz="3200" kern="100" dirty="0" err="1" smtClean="0">
                          <a:effectLst/>
                          <a:latin typeface="Times New Roman" panose="02020603050405020304" pitchFamily="18" charset="0"/>
                          <a:ea typeface="標楷體" panose="03000509000000000000" pitchFamily="65" charset="-120"/>
                        </a:rPr>
                        <a:t>Huai</a:t>
                      </a:r>
                      <a:r>
                        <a:rPr lang="en-US" altLang="zh-HK" sz="3200" kern="100" dirty="0" smtClean="0">
                          <a:effectLst/>
                          <a:latin typeface="Times New Roman" panose="02020603050405020304" pitchFamily="18" charset="0"/>
                          <a:ea typeface="標楷體" panose="03000509000000000000" pitchFamily="65" charset="-120"/>
                        </a:rPr>
                        <a:t> River and the Yangzi River together. Luoyang became a hub of the new transportation network.</a:t>
                      </a:r>
                      <a:endParaRPr lang="zh-HK" altLang="en-US" sz="3200" dirty="0"/>
                    </a:p>
                  </a:txBody>
                  <a:tcPr/>
                </a:tc>
                <a:extLst>
                  <a:ext uri="{0D108BD9-81ED-4DB2-BD59-A6C34878D82A}">
                    <a16:rowId xmlns:a16="http://schemas.microsoft.com/office/drawing/2014/main" val="241690300"/>
                  </a:ext>
                </a:extLst>
              </a:tr>
              <a:tr h="1357779">
                <a:tc>
                  <a:txBody>
                    <a:bodyPr/>
                    <a:lstStyle/>
                    <a:p>
                      <a:pPr marL="342900" indent="-342900">
                        <a:buFont typeface="+mj-lt"/>
                        <a:buAutoNum type="arabicPeriod" startAt="3"/>
                      </a:pPr>
                      <a:r>
                        <a:rPr lang="en-US" altLang="zh-HK" sz="3200" kern="100" dirty="0" smtClean="0">
                          <a:effectLst/>
                          <a:latin typeface="Times New Roman" panose="02020603050405020304" pitchFamily="18" charset="0"/>
                          <a:ea typeface="標楷體" panose="03000509000000000000" pitchFamily="65" charset="-120"/>
                        </a:rPr>
                        <a:t>Canals played important roles in stabilizing and unifying the Sui Dynasty as well as fostering east-west and south-north economic developments.</a:t>
                      </a:r>
                      <a:endParaRPr lang="zh-HK" altLang="en-US" sz="3200" dirty="0"/>
                    </a:p>
                  </a:txBody>
                  <a:tcPr/>
                </a:tc>
                <a:extLst>
                  <a:ext uri="{0D108BD9-81ED-4DB2-BD59-A6C34878D82A}">
                    <a16:rowId xmlns:a16="http://schemas.microsoft.com/office/drawing/2014/main" val="4110888587"/>
                  </a:ext>
                </a:extLst>
              </a:tr>
            </a:tbl>
          </a:graphicData>
        </a:graphic>
      </p:graphicFrame>
    </p:spTree>
    <p:extLst>
      <p:ext uri="{BB962C8B-B14F-4D97-AF65-F5344CB8AC3E}">
        <p14:creationId xmlns:p14="http://schemas.microsoft.com/office/powerpoint/2010/main" val="295304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 y="9808"/>
            <a:ext cx="12095764" cy="636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319" y="1447800"/>
            <a:ext cx="103337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a:off x="5699919" y="1828800"/>
            <a:ext cx="2209800" cy="1714500"/>
          </a:xfrm>
          <a:prstGeom prst="wedgeEllipseCallout">
            <a:avLst>
              <a:gd name="adj1" fmla="val 49574"/>
              <a:gd name="adj2" fmla="val -57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bg1"/>
                </a:solidFill>
                <a:latin typeface="SimSun" panose="02010600030101010101" pitchFamily="2" charset="-122"/>
                <a:ea typeface="SimSun" panose="02010600030101010101" pitchFamily="2" charset="-122"/>
              </a:rPr>
              <a:t>你知道</a:t>
            </a:r>
            <a:r>
              <a:rPr lang="zh-CN" altLang="en-US" sz="1400" dirty="0" smtClean="0">
                <a:solidFill>
                  <a:schemeClr val="bg1"/>
                </a:solidFill>
                <a:latin typeface="SimSun" panose="02010600030101010101" pitchFamily="2" charset="-122"/>
                <a:ea typeface="SimSun" panose="02010600030101010101" pitchFamily="2" charset="-122"/>
              </a:rPr>
              <a:t>世界最有名</a:t>
            </a:r>
            <a:r>
              <a:rPr lang="zh-TW" altLang="en-US" sz="1400" dirty="0" smtClean="0">
                <a:solidFill>
                  <a:schemeClr val="bg1"/>
                </a:solidFill>
                <a:latin typeface="SimSun" panose="02010600030101010101" pitchFamily="2" charset="-122"/>
                <a:ea typeface="SimSun" panose="02010600030101010101" pitchFamily="2" charset="-122"/>
              </a:rPr>
              <a:t>是哪兩條</a:t>
            </a:r>
            <a:r>
              <a:rPr lang="zh-CN" altLang="en-US" sz="1400" dirty="0" smtClean="0">
                <a:solidFill>
                  <a:schemeClr val="bg1"/>
                </a:solidFill>
              </a:rPr>
              <a:t>運河</a:t>
            </a:r>
            <a:r>
              <a:rPr lang="zh-TW" altLang="en-US" sz="1400" dirty="0" smtClean="0">
                <a:solidFill>
                  <a:schemeClr val="bg1"/>
                </a:solidFill>
              </a:rPr>
              <a:t>？它們的名字</a:t>
            </a:r>
            <a:r>
              <a:rPr lang="zh-CN" altLang="en-US" sz="1400" dirty="0" smtClean="0">
                <a:solidFill>
                  <a:schemeClr val="bg1"/>
                </a:solidFill>
              </a:rPr>
              <a:t>分別是蘇伊士運河和巴拿馬運河。請把它們填</a:t>
            </a:r>
            <a:r>
              <a:rPr lang="zh-TW" altLang="en-US" sz="1400" dirty="0" smtClean="0">
                <a:solidFill>
                  <a:schemeClr val="bg1"/>
                </a:solidFill>
                <a:latin typeface="SimSun" panose="02010600030101010101" pitchFamily="2" charset="-122"/>
                <a:ea typeface="SimSun" panose="02010600030101010101" pitchFamily="2" charset="-122"/>
              </a:rPr>
              <a:t>在</a:t>
            </a:r>
            <a:r>
              <a:rPr lang="zh-CN" altLang="en-US" sz="1400" dirty="0" smtClean="0">
                <a:solidFill>
                  <a:schemeClr val="bg1"/>
                </a:solidFill>
              </a:rPr>
              <a:t>地圖</a:t>
            </a:r>
            <a:r>
              <a:rPr lang="zh-TW" altLang="en-US" sz="1400" dirty="0" smtClean="0">
                <a:solidFill>
                  <a:schemeClr val="bg1"/>
                </a:solidFill>
                <a:latin typeface="SimSun" panose="02010600030101010101" pitchFamily="2" charset="-122"/>
                <a:ea typeface="SimSun" panose="02010600030101010101" pitchFamily="2" charset="-122"/>
              </a:rPr>
              <a:t>適當的位置</a:t>
            </a:r>
            <a:r>
              <a:rPr lang="zh-CN" altLang="en-US" sz="1400" dirty="0" smtClean="0">
                <a:solidFill>
                  <a:schemeClr val="bg1"/>
                </a:solidFill>
              </a:rPr>
              <a:t>上。</a:t>
            </a:r>
            <a:endParaRPr lang="en-US" sz="1400" dirty="0">
              <a:solidFill>
                <a:schemeClr val="bg1"/>
              </a:solidFill>
            </a:endParaRPr>
          </a:p>
        </p:txBody>
      </p:sp>
      <p:sp>
        <p:nvSpPr>
          <p:cNvPr id="5" name="TextBox 1"/>
          <p:cNvSpPr txBox="1"/>
          <p:nvPr/>
        </p:nvSpPr>
        <p:spPr>
          <a:xfrm>
            <a:off x="30941" y="9808"/>
            <a:ext cx="2087578" cy="461665"/>
          </a:xfrm>
          <a:prstGeom prst="rect">
            <a:avLst/>
          </a:prstGeom>
          <a:solidFill>
            <a:schemeClr val="accent2">
              <a:lumMod val="40000"/>
              <a:lumOff val="60000"/>
            </a:schemeClr>
          </a:solidFill>
        </p:spPr>
        <p:txBody>
          <a:bodyPr wrap="square" rtlCol="0">
            <a:spAutoFit/>
          </a:bodyPr>
          <a:lstStyle/>
          <a:p>
            <a:r>
              <a:rPr lang="zh-CN" altLang="en-US" sz="2400" b="1" dirty="0" smtClean="0">
                <a:latin typeface="微軟正黑體" panose="020B0604030504040204" pitchFamily="34" charset="-120"/>
                <a:ea typeface="微軟正黑體" panose="020B0604030504040204" pitchFamily="34" charset="-120"/>
              </a:rPr>
              <a:t>世界各地運河</a:t>
            </a:r>
            <a:endParaRPr 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713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 y="9808"/>
            <a:ext cx="12095764" cy="636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319" y="1447800"/>
            <a:ext cx="103337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a:off x="5090319" y="1828800"/>
            <a:ext cx="2819400" cy="2133600"/>
          </a:xfrm>
          <a:prstGeom prst="wedgeEllipseCallout">
            <a:avLst>
              <a:gd name="adj1" fmla="val 49574"/>
              <a:gd name="adj2" fmla="val -57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Times New Roman" panose="02020603050405020304" pitchFamily="18" charset="0"/>
                <a:cs typeface="Times New Roman" panose="02020603050405020304" pitchFamily="18" charset="0"/>
              </a:rPr>
              <a:t>Do you know where the world’s most famous canals, the Suez Canal and the Panama Canal, are respectively? Fill in their names </a:t>
            </a:r>
            <a:r>
              <a:rPr lang="en-US" altLang="zh-HK" sz="1400" dirty="0">
                <a:solidFill>
                  <a:schemeClr val="bg1"/>
                </a:solidFill>
                <a:latin typeface="Times New Roman" panose="02020603050405020304" pitchFamily="18" charset="0"/>
                <a:cs typeface="Times New Roman" panose="02020603050405020304" pitchFamily="18" charset="0"/>
              </a:rPr>
              <a:t>in</a:t>
            </a:r>
            <a:r>
              <a:rPr lang="en-US" sz="1400" dirty="0">
                <a:solidFill>
                  <a:schemeClr val="bg1"/>
                </a:solidFill>
                <a:latin typeface="Times New Roman" panose="02020603050405020304" pitchFamily="18" charset="0"/>
                <a:cs typeface="Times New Roman" panose="02020603050405020304" pitchFamily="18" charset="0"/>
              </a:rPr>
              <a:t> the appropriate space </a:t>
            </a:r>
            <a:r>
              <a:rPr lang="en-US" altLang="zh-HK" sz="1400" dirty="0">
                <a:solidFill>
                  <a:schemeClr val="bg1"/>
                </a:solidFill>
                <a:latin typeface="Times New Roman" panose="02020603050405020304" pitchFamily="18" charset="0"/>
                <a:cs typeface="Times New Roman" panose="02020603050405020304" pitchFamily="18" charset="0"/>
              </a:rPr>
              <a:t>on</a:t>
            </a:r>
            <a:r>
              <a:rPr lang="en-US" sz="1400" dirty="0">
                <a:solidFill>
                  <a:schemeClr val="bg1"/>
                </a:solidFill>
                <a:latin typeface="Times New Roman" panose="02020603050405020304" pitchFamily="18" charset="0"/>
                <a:cs typeface="Times New Roman" panose="02020603050405020304" pitchFamily="18" charset="0"/>
              </a:rPr>
              <a:t> the map.</a:t>
            </a:r>
          </a:p>
        </p:txBody>
      </p:sp>
      <p:sp>
        <p:nvSpPr>
          <p:cNvPr id="5" name="TextBox 1"/>
          <p:cNvSpPr txBox="1"/>
          <p:nvPr/>
        </p:nvSpPr>
        <p:spPr>
          <a:xfrm>
            <a:off x="30941" y="9808"/>
            <a:ext cx="3459178" cy="461665"/>
          </a:xfrm>
          <a:prstGeom prst="rect">
            <a:avLst/>
          </a:prstGeom>
          <a:solidFill>
            <a:schemeClr val="accent2">
              <a:lumMod val="40000"/>
              <a:lumOff val="60000"/>
            </a:schemeClr>
          </a:solidFill>
        </p:spPr>
        <p:txBody>
          <a:bodyPr wrap="square" rtlCol="0">
            <a:spAutoFit/>
          </a:bodyPr>
          <a:lstStyle/>
          <a:p>
            <a:r>
              <a:rPr lang="en-US" sz="2400" b="1" dirty="0">
                <a:latin typeface="Times New Roman" panose="02020603050405020304" pitchFamily="18" charset="0"/>
                <a:ea typeface="微軟正黑體" panose="020B0604030504040204" pitchFamily="34" charset="-120"/>
                <a:cs typeface="Times New Roman" panose="02020603050405020304" pitchFamily="18" charset="0"/>
              </a:rPr>
              <a:t>Canals around the world</a:t>
            </a:r>
          </a:p>
        </p:txBody>
      </p:sp>
    </p:spTree>
    <p:extLst>
      <p:ext uri="{BB962C8B-B14F-4D97-AF65-F5344CB8AC3E}">
        <p14:creationId xmlns:p14="http://schemas.microsoft.com/office/powerpoint/2010/main" val="19663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6239</TotalTime>
  <Words>4978</Words>
  <Application>Microsoft Office PowerPoint</Application>
  <PresentationFormat>自訂</PresentationFormat>
  <Paragraphs>559</Paragraphs>
  <Slides>60</Slides>
  <Notes>0</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60</vt:i4>
      </vt:variant>
    </vt:vector>
  </HeadingPairs>
  <TitlesOfParts>
    <vt:vector size="73" baseType="lpstr">
      <vt:lpstr>Adobe 仿宋 Std R</vt:lpstr>
      <vt:lpstr>Adobe 繁黑體 Std B</vt:lpstr>
      <vt:lpstr>宋体</vt:lpstr>
      <vt:lpstr>宋体</vt:lpstr>
      <vt:lpstr>文鼎誰的字體</vt:lpstr>
      <vt:lpstr>微軟正黑體</vt:lpstr>
      <vt:lpstr>新細明體</vt:lpstr>
      <vt:lpstr>標楷體</vt:lpstr>
      <vt:lpstr>Arial</vt:lpstr>
      <vt:lpstr>Calibri</vt:lpstr>
      <vt:lpstr>Calibri Light</vt:lpstr>
      <vt:lpstr>Times New Roman</vt:lpstr>
      <vt:lpstr>Office Theme</vt:lpstr>
      <vt:lpstr>PowerPoint 簡報</vt:lpstr>
      <vt:lpstr>PowerPoint 簡報</vt:lpstr>
      <vt:lpstr>PowerPoint 簡報</vt:lpstr>
      <vt:lpstr>PowerPoint 簡報</vt:lpstr>
      <vt:lpstr>PowerPoint 簡報</vt:lpstr>
      <vt:lpstr>本節概要</vt:lpstr>
      <vt:lpstr>Key Points of the Chapter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swcheung</dc:creator>
  <cp:lastModifiedBy>WONG, Ho-ming Eric</cp:lastModifiedBy>
  <cp:revision>228</cp:revision>
  <dcterms:created xsi:type="dcterms:W3CDTF">2021-05-23T03:45:04Z</dcterms:created>
  <dcterms:modified xsi:type="dcterms:W3CDTF">2022-01-18T01:19:43Z</dcterms:modified>
</cp:coreProperties>
</file>